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5"/>
  </p:notesMasterIdLst>
  <p:sldIdLst>
    <p:sldId id="256" r:id="rId3"/>
    <p:sldId id="257" r:id="rId4"/>
    <p:sldId id="263" r:id="rId5"/>
    <p:sldId id="264" r:id="rId6"/>
    <p:sldId id="258" r:id="rId7"/>
    <p:sldId id="259" r:id="rId8"/>
    <p:sldId id="267" r:id="rId9"/>
    <p:sldId id="260" r:id="rId10"/>
    <p:sldId id="261" r:id="rId11"/>
    <p:sldId id="265" r:id="rId12"/>
    <p:sldId id="266" r:id="rId13"/>
    <p:sldId id="268" r:id="rId14"/>
    <p:sldId id="269" r:id="rId15"/>
    <p:sldId id="270" r:id="rId16"/>
    <p:sldId id="271" r:id="rId17"/>
    <p:sldId id="272" r:id="rId18"/>
    <p:sldId id="273" r:id="rId19"/>
    <p:sldId id="274" r:id="rId20"/>
    <p:sldId id="262" r:id="rId21"/>
    <p:sldId id="275" r:id="rId22"/>
    <p:sldId id="276" r:id="rId23"/>
    <p:sldId id="27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stars/lanafuadi/lists/rakamin" TargetMode="External"/><Relationship Id="rId3" Type="http://schemas.openxmlformats.org/officeDocument/2006/relationships/image" Target="../media/image4.png"/><Relationship Id="rId7" Type="http://schemas.openxmlformats.org/officeDocument/2006/relationships/hyperlink" Target="https://www.linkedin.com/in/lanafuad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lanafuadi@gmail.com"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lanafuadi/project3"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hyperlink" Target="https://github.com/lanafuadi" TargetMode="External"/><Relationship Id="rId1" Type="http://schemas.openxmlformats.org/officeDocument/2006/relationships/slideLayout" Target="../slideLayouts/slideLayout3.xml"/><Relationship Id="rId6" Type="http://schemas.openxmlformats.org/officeDocument/2006/relationships/hyperlink" Target="mailto:lanafuadi@gmail.com" TargetMode="External"/><Relationship Id="rId5" Type="http://schemas.openxmlformats.org/officeDocument/2006/relationships/image" Target="../media/image23.png"/><Relationship Id="rId4" Type="http://schemas.openxmlformats.org/officeDocument/2006/relationships/hyperlink" Target="https://www.linkedin.com/in/lanafuad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simplilearn.com/ice9/free_resources_article_thumb/EDA/EDA_1.png"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ezyre.gumlet.io/images/blog/data-preprocessing-techniques-and-steps/image_13091084341635516423259.png?w=900&amp;dpr=1.0" TargetMode="External"/><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42EADCC5-9127-43A3-94E6-7B2390AF12B9}"/>
              </a:ext>
            </a:extLst>
          </p:cNvPr>
          <p:cNvPicPr>
            <a:picLocks noChangeAspect="1"/>
          </p:cNvPicPr>
          <p:nvPr/>
        </p:nvPicPr>
        <p:blipFill>
          <a:blip r:embed="rId5"/>
          <a:stretch>
            <a:fillRect/>
          </a:stretch>
        </p:blipFill>
        <p:spPr>
          <a:xfrm>
            <a:off x="4665150" y="695900"/>
            <a:ext cx="1218600" cy="1218600"/>
          </a:xfrm>
          <a:prstGeom prst="rect">
            <a:avLst/>
          </a:prstGeom>
        </p:spPr>
      </p:pic>
      <p:sp>
        <p:nvSpPr>
          <p:cNvPr id="8" name="Google Shape;100;p25">
            <a:extLst>
              <a:ext uri="{FF2B5EF4-FFF2-40B4-BE49-F238E27FC236}">
                <a16:creationId xmlns:a16="http://schemas.microsoft.com/office/drawing/2014/main" id="{E8DE0338-9C22-469A-8AD7-C57D789CEBB3}"/>
              </a:ext>
            </a:extLst>
          </p:cNvPr>
          <p:cNvSpPr txBox="1"/>
          <p:nvPr/>
        </p:nvSpPr>
        <p:spPr>
          <a:xfrm>
            <a:off x="6050004" y="775006"/>
            <a:ext cx="2402400" cy="103978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2400" b="1" i="0" u="none" strike="noStrike" cap="none" dirty="0">
                <a:solidFill>
                  <a:srgbClr val="000000"/>
                </a:solidFill>
                <a:latin typeface="Dosis"/>
                <a:ea typeface="Dosis"/>
                <a:cs typeface="Dosis"/>
                <a:sym typeface="Dosis"/>
              </a:rPr>
              <a:t>Lana Fuadi</a:t>
            </a:r>
            <a:endParaRPr sz="24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hlinkClick r:id="rId6"/>
              </a:rPr>
              <a:t>lanafuadi@</a:t>
            </a:r>
            <a:r>
              <a:rPr lang="en-ID" sz="1200" dirty="0">
                <a:latin typeface="Dosis"/>
                <a:ea typeface="Dosis"/>
                <a:cs typeface="Dosis"/>
                <a:sym typeface="Dosis"/>
                <a:hlinkClick r:id="rId6"/>
              </a:rPr>
              <a:t>gmail.com</a:t>
            </a:r>
            <a:endParaRPr sz="1200" dirty="0">
              <a:latin typeface="Dosis"/>
              <a:ea typeface="Dosis"/>
              <a:cs typeface="Dosis"/>
              <a:sym typeface="Dosis"/>
            </a:endParaRPr>
          </a:p>
          <a:p>
            <a:pPr lvl="0">
              <a:buSzPts val="1100"/>
            </a:pPr>
            <a:r>
              <a:rPr lang="en-ID" sz="1200" dirty="0">
                <a:latin typeface="Dosis"/>
                <a:ea typeface="Dosis"/>
                <a:cs typeface="Dosis"/>
                <a:sym typeface="Dosis"/>
                <a:hlinkClick r:id="rId7"/>
              </a:rPr>
              <a:t>linkedin.com/lanafuadi</a:t>
            </a:r>
            <a:endParaRPr sz="1200" dirty="0">
              <a:latin typeface="Dosis"/>
              <a:ea typeface="Dosis"/>
              <a:cs typeface="Dosis"/>
              <a:sym typeface="Dosis"/>
            </a:endParaRPr>
          </a:p>
        </p:txBody>
      </p:sp>
      <p:sp>
        <p:nvSpPr>
          <p:cNvPr id="11" name="Google Shape;102;p25">
            <a:extLst>
              <a:ext uri="{FF2B5EF4-FFF2-40B4-BE49-F238E27FC236}">
                <a16:creationId xmlns:a16="http://schemas.microsoft.com/office/drawing/2014/main" id="{C840432A-DA27-436B-8DF5-E09737007A76}"/>
              </a:ext>
            </a:extLst>
          </p:cNvPr>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 sz="1217" dirty="0">
                <a:solidFill>
                  <a:schemeClr val="dk1"/>
                </a:solidFill>
                <a:latin typeface="Nunito"/>
                <a:ea typeface="Nunito"/>
                <a:cs typeface="Nunito"/>
                <a:sym typeface="Nunito"/>
              </a:rPr>
              <a:t>“</a:t>
            </a:r>
            <a:r>
              <a:rPr lang="en-ID" sz="1217" dirty="0">
                <a:solidFill>
                  <a:schemeClr val="dk1"/>
                </a:solidFill>
                <a:latin typeface="Nunito"/>
                <a:ea typeface="Nunito"/>
                <a:cs typeface="Nunito"/>
                <a:sym typeface="Nunito"/>
              </a:rPr>
              <a:t>I am </a:t>
            </a:r>
            <a:r>
              <a:rPr lang="en-US" sz="1400" dirty="0">
                <a:latin typeface="Nunito"/>
              </a:rPr>
              <a:t>a results-driven data scientist with a passion for leveraging data to drive business success. Through rigorous training at </a:t>
            </a:r>
            <a:r>
              <a:rPr lang="en-US" sz="1400" dirty="0" err="1">
                <a:latin typeface="Nunito"/>
                <a:hlinkClick r:id="rId8"/>
              </a:rPr>
              <a:t>Rakamin</a:t>
            </a:r>
            <a:r>
              <a:rPr lang="en-US" sz="1400" dirty="0">
                <a:latin typeface="Nunito"/>
              </a:rPr>
              <a:t> Bootcamp, I have honed my skills in Python, ML, SQL, and Business Intelligence. I am committed to continuous learning and have completed additional certifications and course to further enhance my expertise. With strong collaboration, critical thinking, and problem solving skills, I am confident in my ability to help your company make data-driven decisions that propel your business to new heights.</a:t>
            </a:r>
            <a:r>
              <a:rPr lang="en" sz="1217" dirty="0">
                <a:solidFill>
                  <a:schemeClr val="dk1"/>
                </a:solidFill>
                <a:latin typeface="Nunito"/>
                <a:ea typeface="Nunito"/>
                <a:cs typeface="Nunito"/>
                <a:sym typeface="Nunito"/>
              </a:rPr>
              <a:t>”</a:t>
            </a:r>
            <a:endParaRPr sz="2790" dirty="0">
              <a:latin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BB2EBB-6B0C-4481-B189-69B3038AD188}"/>
              </a:ext>
            </a:extLst>
          </p:cNvPr>
          <p:cNvSpPr>
            <a:spLocks noGrp="1"/>
          </p:cNvSpPr>
          <p:nvPr>
            <p:ph type="body" idx="1"/>
          </p:nvPr>
        </p:nvSpPr>
        <p:spPr>
          <a:xfrm>
            <a:off x="0" y="633845"/>
            <a:ext cx="9144000" cy="1790280"/>
          </a:xfrm>
        </p:spPr>
        <p:txBody>
          <a:bodyPr>
            <a:normAutofit fontScale="85000" lnSpcReduction="10000"/>
          </a:bodyPr>
          <a:lstStyle/>
          <a:p>
            <a:r>
              <a:rPr lang="en-US" dirty="0">
                <a:solidFill>
                  <a:schemeClr val="tx1"/>
                </a:solidFill>
                <a:latin typeface="Arial Narrow" panose="020B0606020202030204" pitchFamily="34" charset="0"/>
              </a:rPr>
              <a:t>We extract new feature from similar features and drop them to reduce dimension.</a:t>
            </a:r>
          </a:p>
          <a:p>
            <a:r>
              <a:rPr lang="en-US" dirty="0">
                <a:solidFill>
                  <a:schemeClr val="tx1"/>
                </a:solidFill>
                <a:latin typeface="Arial Narrow" panose="020B0606020202030204" pitchFamily="34" charset="0"/>
              </a:rPr>
              <a:t>Age is from </a:t>
            </a:r>
            <a:r>
              <a:rPr lang="en-US" dirty="0" err="1">
                <a:solidFill>
                  <a:schemeClr val="tx1"/>
                </a:solidFill>
                <a:latin typeface="Arial Narrow" panose="020B0606020202030204" pitchFamily="34" charset="0"/>
              </a:rPr>
              <a:t>Dt_Customer</a:t>
            </a:r>
            <a:r>
              <a:rPr lang="en-US" dirty="0">
                <a:solidFill>
                  <a:schemeClr val="tx1"/>
                </a:solidFill>
                <a:latin typeface="Arial Narrow" panose="020B0606020202030204" pitchFamily="34" charset="0"/>
              </a:rPr>
              <a:t> – </a:t>
            </a:r>
            <a:r>
              <a:rPr lang="en-US" dirty="0" err="1">
                <a:solidFill>
                  <a:schemeClr val="tx1"/>
                </a:solidFill>
                <a:latin typeface="Arial Narrow" panose="020B0606020202030204" pitchFamily="34" charset="0"/>
              </a:rPr>
              <a:t>Year_Birth</a:t>
            </a:r>
            <a:r>
              <a:rPr lang="en-US" dirty="0">
                <a:solidFill>
                  <a:schemeClr val="tx1"/>
                </a:solidFill>
                <a:latin typeface="Arial Narrow" panose="020B0606020202030204" pitchFamily="34" charset="0"/>
              </a:rPr>
              <a:t>.</a:t>
            </a:r>
          </a:p>
          <a:p>
            <a:r>
              <a:rPr lang="en-US" dirty="0">
                <a:solidFill>
                  <a:schemeClr val="tx1"/>
                </a:solidFill>
                <a:latin typeface="Arial Narrow" panose="020B0606020202030204" pitchFamily="34" charset="0"/>
              </a:rPr>
              <a:t>Children is from </a:t>
            </a:r>
            <a:r>
              <a:rPr lang="en-US" dirty="0" err="1">
                <a:solidFill>
                  <a:schemeClr val="tx1"/>
                </a:solidFill>
                <a:latin typeface="Arial Narrow" panose="020B0606020202030204" pitchFamily="34" charset="0"/>
              </a:rPr>
              <a:t>Teenhome</a:t>
            </a:r>
            <a:r>
              <a:rPr lang="en-US" dirty="0">
                <a:solidFill>
                  <a:schemeClr val="tx1"/>
                </a:solidFill>
                <a:latin typeface="Arial Narrow" panose="020B0606020202030204" pitchFamily="34" charset="0"/>
              </a:rPr>
              <a:t> + </a:t>
            </a:r>
            <a:r>
              <a:rPr lang="en-US" dirty="0" err="1">
                <a:solidFill>
                  <a:schemeClr val="tx1"/>
                </a:solidFill>
                <a:latin typeface="Arial Narrow" panose="020B0606020202030204" pitchFamily="34" charset="0"/>
              </a:rPr>
              <a:t>Kidhome</a:t>
            </a:r>
            <a:r>
              <a:rPr lang="en-US" dirty="0">
                <a:solidFill>
                  <a:schemeClr val="tx1"/>
                </a:solidFill>
                <a:latin typeface="Arial Narrow" panose="020B0606020202030204" pitchFamily="34" charset="0"/>
              </a:rPr>
              <a:t>.</a:t>
            </a:r>
          </a:p>
          <a:p>
            <a:r>
              <a:rPr lang="en-US" dirty="0" err="1">
                <a:solidFill>
                  <a:schemeClr val="tx1"/>
                </a:solidFill>
                <a:latin typeface="Arial Narrow" panose="020B0606020202030204" pitchFamily="34" charset="0"/>
              </a:rPr>
              <a:t>AcceptedCampaign</a:t>
            </a:r>
            <a:r>
              <a:rPr lang="en-US" dirty="0">
                <a:solidFill>
                  <a:schemeClr val="tx1"/>
                </a:solidFill>
                <a:latin typeface="Arial Narrow" panose="020B0606020202030204" pitchFamily="34" charset="0"/>
              </a:rPr>
              <a:t> is from AcceptedCmp1 + AcceptedCmp2 + AcceptedCmp3 + AcceptedCmp4 + AcceptedCmp5.</a:t>
            </a:r>
          </a:p>
          <a:p>
            <a:r>
              <a:rPr lang="en-US" dirty="0">
                <a:solidFill>
                  <a:schemeClr val="tx1"/>
                </a:solidFill>
                <a:latin typeface="Arial Narrow" panose="020B0606020202030204" pitchFamily="34" charset="0"/>
              </a:rPr>
              <a:t>We did label encoding on Education because it is considered as ordinal.</a:t>
            </a:r>
          </a:p>
          <a:p>
            <a:r>
              <a:rPr lang="en-US" dirty="0">
                <a:solidFill>
                  <a:schemeClr val="tx1"/>
                </a:solidFill>
                <a:latin typeface="Arial Narrow" panose="020B0606020202030204" pitchFamily="34" charset="0"/>
              </a:rPr>
              <a:t>We did one-hot encoding on </a:t>
            </a:r>
            <a:r>
              <a:rPr lang="en-US" dirty="0" err="1">
                <a:solidFill>
                  <a:schemeClr val="tx1"/>
                </a:solidFill>
                <a:latin typeface="Arial Narrow" panose="020B0606020202030204" pitchFamily="34" charset="0"/>
              </a:rPr>
              <a:t>Marital_Status</a:t>
            </a:r>
            <a:r>
              <a:rPr lang="en-US" dirty="0">
                <a:solidFill>
                  <a:schemeClr val="tx1"/>
                </a:solidFill>
                <a:latin typeface="Arial Narrow" panose="020B0606020202030204" pitchFamily="34" charset="0"/>
              </a:rPr>
              <a:t> because it is considered as nominal.</a:t>
            </a:r>
          </a:p>
        </p:txBody>
      </p:sp>
      <p:sp>
        <p:nvSpPr>
          <p:cNvPr id="6" name="TextBox 5">
            <a:extLst>
              <a:ext uri="{FF2B5EF4-FFF2-40B4-BE49-F238E27FC236}">
                <a16:creationId xmlns:a16="http://schemas.microsoft.com/office/drawing/2014/main" id="{92C7E335-04D9-4F91-8BBD-6E236E7B0BD3}"/>
              </a:ext>
            </a:extLst>
          </p:cNvPr>
          <p:cNvSpPr txBox="1"/>
          <p:nvPr/>
        </p:nvSpPr>
        <p:spPr>
          <a:xfrm>
            <a:off x="2992581" y="128910"/>
            <a:ext cx="3158837"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FEATURE ENCODING</a:t>
            </a:r>
            <a:endParaRPr lang="en-ID" sz="2000" dirty="0">
              <a:solidFill>
                <a:schemeClr val="bg1"/>
              </a:solidFill>
              <a:latin typeface="Arial Black" panose="020B0A04020102020204" pitchFamily="34" charset="0"/>
            </a:endParaRPr>
          </a:p>
        </p:txBody>
      </p:sp>
      <p:pic>
        <p:nvPicPr>
          <p:cNvPr id="8" name="Picture 7">
            <a:extLst>
              <a:ext uri="{FF2B5EF4-FFF2-40B4-BE49-F238E27FC236}">
                <a16:creationId xmlns:a16="http://schemas.microsoft.com/office/drawing/2014/main" id="{D4150B1D-C44B-4A97-8011-1AF397B8D887}"/>
              </a:ext>
            </a:extLst>
          </p:cNvPr>
          <p:cNvPicPr>
            <a:picLocks noChangeAspect="1"/>
          </p:cNvPicPr>
          <p:nvPr/>
        </p:nvPicPr>
        <p:blipFill>
          <a:blip r:embed="rId2"/>
          <a:stretch>
            <a:fillRect/>
          </a:stretch>
        </p:blipFill>
        <p:spPr>
          <a:xfrm>
            <a:off x="0" y="2424125"/>
            <a:ext cx="9144000" cy="2719375"/>
          </a:xfrm>
          <a:prstGeom prst="rect">
            <a:avLst/>
          </a:prstGeom>
        </p:spPr>
      </p:pic>
    </p:spTree>
    <p:extLst>
      <p:ext uri="{BB962C8B-B14F-4D97-AF65-F5344CB8AC3E}">
        <p14:creationId xmlns:p14="http://schemas.microsoft.com/office/powerpoint/2010/main" val="343101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FB0D-ABF3-4826-9362-D16BA988FB91}"/>
              </a:ext>
            </a:extLst>
          </p:cNvPr>
          <p:cNvSpPr>
            <a:spLocks noGrp="1"/>
          </p:cNvSpPr>
          <p:nvPr>
            <p:ph type="title"/>
          </p:nvPr>
        </p:nvSpPr>
        <p:spPr>
          <a:xfrm>
            <a:off x="2171686" y="70952"/>
            <a:ext cx="4800627" cy="572700"/>
          </a:xfrm>
        </p:spPr>
        <p:txBody>
          <a:bodyPr/>
          <a:lstStyle/>
          <a:p>
            <a:r>
              <a:rPr lang="en-US" dirty="0">
                <a:latin typeface="Arial Black" panose="020B0A04020102020204" pitchFamily="34" charset="0"/>
              </a:rPr>
              <a:t>FEATURE STANDARDIZATION</a:t>
            </a:r>
            <a:endParaRPr lang="en-ID" dirty="0">
              <a:latin typeface="Arial Black" panose="020B0A04020102020204" pitchFamily="34" charset="0"/>
            </a:endParaRPr>
          </a:p>
        </p:txBody>
      </p:sp>
      <p:sp>
        <p:nvSpPr>
          <p:cNvPr id="3" name="Text Placeholder 2">
            <a:extLst>
              <a:ext uri="{FF2B5EF4-FFF2-40B4-BE49-F238E27FC236}">
                <a16:creationId xmlns:a16="http://schemas.microsoft.com/office/drawing/2014/main" id="{001D8F63-BDC6-48FA-84C7-F17EAB86286C}"/>
              </a:ext>
            </a:extLst>
          </p:cNvPr>
          <p:cNvSpPr>
            <a:spLocks noGrp="1"/>
          </p:cNvSpPr>
          <p:nvPr>
            <p:ph type="body" idx="1"/>
          </p:nvPr>
        </p:nvSpPr>
        <p:spPr>
          <a:xfrm>
            <a:off x="1" y="3408218"/>
            <a:ext cx="9143999" cy="1735282"/>
          </a:xfrm>
        </p:spPr>
        <p:txBody>
          <a:bodyPr>
            <a:normAutofit/>
          </a:bodyPr>
          <a:lstStyle/>
          <a:p>
            <a:endParaRPr lang="en-US" sz="2000" dirty="0">
              <a:solidFill>
                <a:schemeClr val="tx1"/>
              </a:solidFill>
              <a:latin typeface="Arial Narrow" panose="020B0606020202030204" pitchFamily="34" charset="0"/>
            </a:endParaRPr>
          </a:p>
          <a:p>
            <a:r>
              <a:rPr lang="en-US" sz="2000" dirty="0">
                <a:solidFill>
                  <a:schemeClr val="tx1"/>
                </a:solidFill>
                <a:latin typeface="Arial Narrow" panose="020B0606020202030204" pitchFamily="34" charset="0"/>
              </a:rPr>
              <a:t>We use </a:t>
            </a:r>
            <a:r>
              <a:rPr lang="en-US" sz="2000" dirty="0" err="1">
                <a:solidFill>
                  <a:schemeClr val="tx1"/>
                </a:solidFill>
                <a:latin typeface="Arial Narrow" panose="020B0606020202030204" pitchFamily="34" charset="0"/>
              </a:rPr>
              <a:t>StandarScaler</a:t>
            </a:r>
            <a:r>
              <a:rPr lang="en-US" sz="2000" dirty="0">
                <a:solidFill>
                  <a:schemeClr val="tx1"/>
                </a:solidFill>
                <a:latin typeface="Arial Narrow" panose="020B0606020202030204" pitchFamily="34" charset="0"/>
              </a:rPr>
              <a:t> to transform numerical features in a dataset to a common scale.</a:t>
            </a:r>
          </a:p>
          <a:p>
            <a:r>
              <a:rPr lang="en-US" sz="2000" dirty="0">
                <a:solidFill>
                  <a:schemeClr val="tx1"/>
                </a:solidFill>
                <a:latin typeface="Arial Narrow" panose="020B0606020202030204" pitchFamily="34" charset="0"/>
              </a:rPr>
              <a:t>We use it due to its simplicity and effectiveness in many scenarios.</a:t>
            </a:r>
            <a:endParaRPr lang="en-ID" sz="2000" dirty="0">
              <a:solidFill>
                <a:schemeClr val="tx1"/>
              </a:solidFill>
              <a:latin typeface="Arial Narrow" panose="020B0606020202030204" pitchFamily="34" charset="0"/>
            </a:endParaRPr>
          </a:p>
        </p:txBody>
      </p:sp>
      <p:pic>
        <p:nvPicPr>
          <p:cNvPr id="7" name="Picture 6">
            <a:extLst>
              <a:ext uri="{FF2B5EF4-FFF2-40B4-BE49-F238E27FC236}">
                <a16:creationId xmlns:a16="http://schemas.microsoft.com/office/drawing/2014/main" id="{B1333EA6-D98F-4DE8-916E-2A529DBB5C24}"/>
              </a:ext>
            </a:extLst>
          </p:cNvPr>
          <p:cNvPicPr>
            <a:picLocks noChangeAspect="1"/>
          </p:cNvPicPr>
          <p:nvPr/>
        </p:nvPicPr>
        <p:blipFill>
          <a:blip r:embed="rId2"/>
          <a:stretch>
            <a:fillRect/>
          </a:stretch>
        </p:blipFill>
        <p:spPr>
          <a:xfrm>
            <a:off x="0" y="537479"/>
            <a:ext cx="9144000" cy="2594796"/>
          </a:xfrm>
          <a:prstGeom prst="rect">
            <a:avLst/>
          </a:prstGeom>
        </p:spPr>
      </p:pic>
    </p:spTree>
    <p:extLst>
      <p:ext uri="{BB962C8B-B14F-4D97-AF65-F5344CB8AC3E}">
        <p14:creationId xmlns:p14="http://schemas.microsoft.com/office/powerpoint/2010/main" val="156546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BD2E-EB27-402A-9A86-5E3CE723FB70}"/>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EBB81CA0-CCC4-4D2F-81C6-D526C63920A9}"/>
              </a:ext>
            </a:extLst>
          </p:cNvPr>
          <p:cNvSpPr>
            <a:spLocks noGrp="1"/>
          </p:cNvSpPr>
          <p:nvPr>
            <p:ph type="body" idx="1"/>
          </p:nvPr>
        </p:nvSpPr>
        <p:spPr/>
        <p:txBody>
          <a:bodyPr/>
          <a:lstStyle/>
          <a:p>
            <a:endParaRPr lang="en-ID"/>
          </a:p>
        </p:txBody>
      </p:sp>
    </p:spTree>
    <p:extLst>
      <p:ext uri="{BB962C8B-B14F-4D97-AF65-F5344CB8AC3E}">
        <p14:creationId xmlns:p14="http://schemas.microsoft.com/office/powerpoint/2010/main" val="230937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978D3D5-0A5A-481A-A5B9-D2C2B6070B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tretch>
            <a:fillRect/>
          </a:stretch>
        </p:blipFill>
        <p:spPr>
          <a:xfrm>
            <a:off x="-1" y="574826"/>
            <a:ext cx="9144001" cy="4568674"/>
          </a:xfrm>
          <a:prstGeom prst="rect">
            <a:avLst/>
          </a:prstGeom>
        </p:spPr>
      </p:pic>
      <p:sp>
        <p:nvSpPr>
          <p:cNvPr id="55" name="Google Shape;55;p13"/>
          <p:cNvSpPr txBox="1">
            <a:spLocks noGrp="1"/>
          </p:cNvSpPr>
          <p:nvPr>
            <p:ph type="body" idx="1"/>
          </p:nvPr>
        </p:nvSpPr>
        <p:spPr>
          <a:xfrm>
            <a:off x="-1" y="574826"/>
            <a:ext cx="9144000" cy="4568674"/>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endParaRPr lang="en-US" sz="3600" b="1" dirty="0">
              <a:solidFill>
                <a:schemeClr val="bg1"/>
              </a:solidFill>
              <a:latin typeface="Arial Black" panose="020B0A04020102020204" pitchFamily="34" charset="0"/>
            </a:endParaRPr>
          </a:p>
          <a:p>
            <a:pPr marL="133350" lvl="0" indent="0" algn="ctr" rtl="0">
              <a:spcBef>
                <a:spcPts val="0"/>
              </a:spcBef>
              <a:spcAft>
                <a:spcPts val="0"/>
              </a:spcAft>
              <a:buClr>
                <a:schemeClr val="dk1"/>
              </a:buClr>
              <a:buSzPts val="1500"/>
              <a:buNone/>
            </a:pPr>
            <a:r>
              <a:rPr lang="en-US" sz="3600" b="1" dirty="0">
                <a:solidFill>
                  <a:schemeClr val="bg1"/>
                </a:solidFill>
                <a:latin typeface="Arial Black" panose="020B0A04020102020204" pitchFamily="34" charset="0"/>
              </a:rPr>
              <a:t>INTERPRETATION</a:t>
            </a:r>
          </a:p>
          <a:p>
            <a:pPr marL="133350" lvl="0" indent="0" algn="ctr" rtl="0">
              <a:spcBef>
                <a:spcPts val="0"/>
              </a:spcBef>
              <a:spcAft>
                <a:spcPts val="0"/>
              </a:spcAft>
              <a:buClr>
                <a:schemeClr val="dk1"/>
              </a:buClr>
              <a:buSzPts val="1500"/>
              <a:buNone/>
            </a:pPr>
            <a:r>
              <a:rPr lang="en-US" sz="3600" b="1" dirty="0">
                <a:solidFill>
                  <a:schemeClr val="bg1"/>
                </a:solidFill>
                <a:latin typeface="Arial Black" panose="020B0A04020102020204" pitchFamily="34" charset="0"/>
              </a:rPr>
              <a:t>AND</a:t>
            </a:r>
          </a:p>
          <a:p>
            <a:pPr marL="133350" lvl="0" indent="0" algn="ctr" rtl="0">
              <a:spcBef>
                <a:spcPts val="0"/>
              </a:spcBef>
              <a:spcAft>
                <a:spcPts val="0"/>
              </a:spcAft>
              <a:buClr>
                <a:schemeClr val="dk1"/>
              </a:buClr>
              <a:buSzPts val="1500"/>
              <a:buNone/>
            </a:pPr>
            <a:r>
              <a:rPr lang="en-US" sz="3600" b="1" dirty="0">
                <a:solidFill>
                  <a:schemeClr val="bg1"/>
                </a:solidFill>
                <a:latin typeface="Arial Black" panose="020B0A04020102020204" pitchFamily="34" charset="0"/>
              </a:rPr>
              <a:t>BUSINESS </a:t>
            </a:r>
          </a:p>
          <a:p>
            <a:pPr marL="133350" lvl="0" indent="0" algn="ctr" rtl="0">
              <a:spcBef>
                <a:spcPts val="0"/>
              </a:spcBef>
              <a:spcAft>
                <a:spcPts val="0"/>
              </a:spcAft>
              <a:buClr>
                <a:schemeClr val="dk1"/>
              </a:buClr>
              <a:buSzPts val="1500"/>
              <a:buNone/>
            </a:pPr>
            <a:r>
              <a:rPr lang="en-US" sz="3600" b="1" dirty="0">
                <a:solidFill>
                  <a:schemeClr val="bg1"/>
                </a:solidFill>
                <a:latin typeface="Arial Black" panose="020B0A04020102020204" pitchFamily="34" charset="0"/>
              </a:rPr>
              <a:t>RECOMMENDATION</a:t>
            </a:r>
            <a:endParaRPr sz="3600" b="1" dirty="0">
              <a:solidFill>
                <a:schemeClr val="bg1"/>
              </a:solidFill>
              <a:latin typeface="Arial Black" panose="020B0A040201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F02A77-6DF5-4758-AC6F-88F44042AFC9}"/>
              </a:ext>
            </a:extLst>
          </p:cNvPr>
          <p:cNvSpPr>
            <a:spLocks noGrp="1"/>
          </p:cNvSpPr>
          <p:nvPr>
            <p:ph type="body" idx="1"/>
          </p:nvPr>
        </p:nvSpPr>
        <p:spPr>
          <a:xfrm>
            <a:off x="0" y="4306832"/>
            <a:ext cx="9143999" cy="836667"/>
          </a:xfrm>
        </p:spPr>
        <p:txBody>
          <a:bodyPr/>
          <a:lstStyle/>
          <a:p>
            <a:r>
              <a:rPr lang="en-US" b="1" dirty="0">
                <a:solidFill>
                  <a:schemeClr val="tx1"/>
                </a:solidFill>
              </a:rPr>
              <a:t>Almost half of our customer are cluster 1 (low customers).</a:t>
            </a:r>
          </a:p>
          <a:p>
            <a:r>
              <a:rPr lang="en-ID" b="1" dirty="0">
                <a:solidFill>
                  <a:schemeClr val="tx1"/>
                </a:solidFill>
              </a:rPr>
              <a:t>Followed by cluster 0 (medium customers) and cluster 2 (high customers).</a:t>
            </a:r>
          </a:p>
        </p:txBody>
      </p:sp>
      <p:pic>
        <p:nvPicPr>
          <p:cNvPr id="5" name="Picture 4">
            <a:extLst>
              <a:ext uri="{FF2B5EF4-FFF2-40B4-BE49-F238E27FC236}">
                <a16:creationId xmlns:a16="http://schemas.microsoft.com/office/drawing/2014/main" id="{57CA3892-2E5E-4D31-8FE2-F1943EEFA10F}"/>
              </a:ext>
            </a:extLst>
          </p:cNvPr>
          <p:cNvPicPr>
            <a:picLocks noChangeAspect="1"/>
          </p:cNvPicPr>
          <p:nvPr/>
        </p:nvPicPr>
        <p:blipFill>
          <a:blip r:embed="rId2"/>
          <a:stretch>
            <a:fillRect/>
          </a:stretch>
        </p:blipFill>
        <p:spPr>
          <a:xfrm>
            <a:off x="0" y="0"/>
            <a:ext cx="9144000" cy="4306833"/>
          </a:xfrm>
          <a:prstGeom prst="rect">
            <a:avLst/>
          </a:prstGeom>
        </p:spPr>
      </p:pic>
    </p:spTree>
    <p:extLst>
      <p:ext uri="{BB962C8B-B14F-4D97-AF65-F5344CB8AC3E}">
        <p14:creationId xmlns:p14="http://schemas.microsoft.com/office/powerpoint/2010/main" val="1078059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BF539-1DA4-49EB-8632-C5CFA1236967}"/>
              </a:ext>
            </a:extLst>
          </p:cNvPr>
          <p:cNvSpPr>
            <a:spLocks noGrp="1"/>
          </p:cNvSpPr>
          <p:nvPr>
            <p:ph type="title"/>
          </p:nvPr>
        </p:nvSpPr>
        <p:spPr/>
        <p:txBody>
          <a:bodyPr>
            <a:normAutofit fontScale="90000"/>
          </a:bodyPr>
          <a:lstStyle/>
          <a:p>
            <a:r>
              <a:rPr lang="en-US" sz="2800" b="1" dirty="0"/>
              <a:t>Clusters Insight</a:t>
            </a:r>
            <a:endParaRPr lang="en-ID" sz="2800" b="1" dirty="0"/>
          </a:p>
        </p:txBody>
      </p:sp>
      <p:sp>
        <p:nvSpPr>
          <p:cNvPr id="3" name="Text Placeholder 2">
            <a:extLst>
              <a:ext uri="{FF2B5EF4-FFF2-40B4-BE49-F238E27FC236}">
                <a16:creationId xmlns:a16="http://schemas.microsoft.com/office/drawing/2014/main" id="{5E534E5F-2413-47D7-9874-38BD81FBC132}"/>
              </a:ext>
            </a:extLst>
          </p:cNvPr>
          <p:cNvSpPr>
            <a:spLocks noGrp="1"/>
          </p:cNvSpPr>
          <p:nvPr>
            <p:ph type="body" idx="1"/>
          </p:nvPr>
        </p:nvSpPr>
        <p:spPr>
          <a:xfrm>
            <a:off x="311700" y="688924"/>
            <a:ext cx="4192978" cy="4582975"/>
          </a:xfrm>
        </p:spPr>
        <p:txBody>
          <a:bodyPr>
            <a:normAutofit fontScale="62500" lnSpcReduction="20000"/>
          </a:bodyPr>
          <a:lstStyle/>
          <a:p>
            <a:pPr marL="114300" indent="0">
              <a:buNone/>
            </a:pPr>
            <a:r>
              <a:rPr lang="en-US" sz="2300" b="1" dirty="0">
                <a:solidFill>
                  <a:schemeClr val="tx1"/>
                </a:solidFill>
              </a:rPr>
              <a:t>1. Cluster 0:</a:t>
            </a:r>
          </a:p>
          <a:p>
            <a:r>
              <a:rPr lang="en-US" dirty="0">
                <a:solidFill>
                  <a:schemeClr val="tx1"/>
                </a:solidFill>
              </a:rPr>
              <a:t>Income 58,275,000/Year</a:t>
            </a:r>
          </a:p>
          <a:p>
            <a:r>
              <a:rPr lang="en-US" dirty="0">
                <a:solidFill>
                  <a:schemeClr val="tx1"/>
                </a:solidFill>
              </a:rPr>
              <a:t>Spend 589,000</a:t>
            </a:r>
          </a:p>
          <a:p>
            <a:r>
              <a:rPr lang="en-US" dirty="0">
                <a:solidFill>
                  <a:schemeClr val="tx1"/>
                </a:solidFill>
              </a:rPr>
              <a:t>Made 7 times store purchases</a:t>
            </a:r>
          </a:p>
          <a:p>
            <a:r>
              <a:rPr lang="en-US" dirty="0">
                <a:solidFill>
                  <a:schemeClr val="tx1"/>
                </a:solidFill>
              </a:rPr>
              <a:t>Made 6 times web purchases</a:t>
            </a:r>
          </a:p>
          <a:p>
            <a:r>
              <a:rPr lang="en-US" dirty="0">
                <a:solidFill>
                  <a:schemeClr val="tx1"/>
                </a:solidFill>
              </a:rPr>
              <a:t>Made 3 times catalog and deals purchases</a:t>
            </a:r>
          </a:p>
          <a:p>
            <a:r>
              <a:rPr lang="en-US" dirty="0">
                <a:solidFill>
                  <a:schemeClr val="tx1"/>
                </a:solidFill>
              </a:rPr>
              <a:t>Age around 47</a:t>
            </a:r>
          </a:p>
          <a:p>
            <a:pPr marL="114300" indent="0">
              <a:buNone/>
            </a:pPr>
            <a:endParaRPr lang="en-US" dirty="0">
              <a:solidFill>
                <a:schemeClr val="tx1"/>
              </a:solidFill>
            </a:endParaRPr>
          </a:p>
          <a:p>
            <a:pPr marL="114300" indent="0">
              <a:buNone/>
            </a:pPr>
            <a:r>
              <a:rPr lang="en-US" sz="2300" b="1" dirty="0">
                <a:solidFill>
                  <a:schemeClr val="tx1"/>
                </a:solidFill>
              </a:rPr>
              <a:t>2. Cluster 1:</a:t>
            </a:r>
          </a:p>
          <a:p>
            <a:r>
              <a:rPr lang="en-US" dirty="0">
                <a:solidFill>
                  <a:schemeClr val="tx1"/>
                </a:solidFill>
              </a:rPr>
              <a:t>Income 34,704,000/Year</a:t>
            </a:r>
          </a:p>
          <a:p>
            <a:r>
              <a:rPr lang="en-US" dirty="0">
                <a:solidFill>
                  <a:schemeClr val="tx1"/>
                </a:solidFill>
              </a:rPr>
              <a:t>Spend 52,000</a:t>
            </a:r>
          </a:p>
          <a:p>
            <a:r>
              <a:rPr lang="en-US" dirty="0">
                <a:solidFill>
                  <a:schemeClr val="tx1"/>
                </a:solidFill>
              </a:rPr>
              <a:t>Made 3 times store purchases</a:t>
            </a:r>
          </a:p>
          <a:p>
            <a:r>
              <a:rPr lang="en-US" dirty="0">
                <a:solidFill>
                  <a:schemeClr val="tx1"/>
                </a:solidFill>
              </a:rPr>
              <a:t>Made 2 times web and deals purchases</a:t>
            </a:r>
          </a:p>
          <a:p>
            <a:r>
              <a:rPr lang="en-US" dirty="0">
                <a:solidFill>
                  <a:schemeClr val="tx1"/>
                </a:solidFill>
              </a:rPr>
              <a:t>Never made catalog purchase</a:t>
            </a:r>
          </a:p>
          <a:p>
            <a:r>
              <a:rPr lang="en-US" dirty="0">
                <a:solidFill>
                  <a:schemeClr val="tx1"/>
                </a:solidFill>
              </a:rPr>
              <a:t>Age around 41</a:t>
            </a:r>
          </a:p>
          <a:p>
            <a:pPr marL="114300" indent="0">
              <a:buNone/>
            </a:pPr>
            <a:endParaRPr lang="en-US" dirty="0">
              <a:solidFill>
                <a:schemeClr val="tx1"/>
              </a:solidFill>
            </a:endParaRPr>
          </a:p>
          <a:p>
            <a:pPr marL="114300" indent="0">
              <a:buNone/>
            </a:pPr>
            <a:r>
              <a:rPr lang="en-US" sz="2600" b="1" dirty="0">
                <a:solidFill>
                  <a:schemeClr val="tx1"/>
                </a:solidFill>
              </a:rPr>
              <a:t>3. Cluster 2:</a:t>
            </a:r>
          </a:p>
          <a:p>
            <a:r>
              <a:rPr lang="en-US" dirty="0">
                <a:solidFill>
                  <a:schemeClr val="tx1"/>
                </a:solidFill>
              </a:rPr>
              <a:t>Income 75,774,000/Year</a:t>
            </a:r>
          </a:p>
          <a:p>
            <a:r>
              <a:rPr lang="en-US" dirty="0">
                <a:solidFill>
                  <a:schemeClr val="tx1"/>
                </a:solidFill>
              </a:rPr>
              <a:t>Spend 1,236,500</a:t>
            </a:r>
          </a:p>
          <a:p>
            <a:r>
              <a:rPr lang="en-US" dirty="0">
                <a:solidFill>
                  <a:schemeClr val="tx1"/>
                </a:solidFill>
              </a:rPr>
              <a:t>Made 8 times store purchases</a:t>
            </a:r>
          </a:p>
          <a:p>
            <a:r>
              <a:rPr lang="en-US" dirty="0">
                <a:solidFill>
                  <a:schemeClr val="tx1"/>
                </a:solidFill>
              </a:rPr>
              <a:t>Made 6 times catalog purchases</a:t>
            </a:r>
          </a:p>
          <a:p>
            <a:r>
              <a:rPr lang="en-US" dirty="0">
                <a:solidFill>
                  <a:schemeClr val="tx1"/>
                </a:solidFill>
              </a:rPr>
              <a:t>Made 5 times web purchases</a:t>
            </a:r>
          </a:p>
          <a:p>
            <a:r>
              <a:rPr lang="en-US" dirty="0">
                <a:solidFill>
                  <a:schemeClr val="tx1"/>
                </a:solidFill>
              </a:rPr>
              <a:t>Only made 1 deals purchase</a:t>
            </a:r>
          </a:p>
          <a:p>
            <a:r>
              <a:rPr lang="en-US" dirty="0">
                <a:solidFill>
                  <a:schemeClr val="tx1"/>
                </a:solidFill>
              </a:rPr>
              <a:t>Age around 44</a:t>
            </a:r>
            <a:endParaRPr lang="en-ID" dirty="0">
              <a:solidFill>
                <a:schemeClr val="tx1"/>
              </a:solidFill>
            </a:endParaRPr>
          </a:p>
        </p:txBody>
      </p:sp>
      <p:pic>
        <p:nvPicPr>
          <p:cNvPr id="7" name="Picture 6">
            <a:extLst>
              <a:ext uri="{FF2B5EF4-FFF2-40B4-BE49-F238E27FC236}">
                <a16:creationId xmlns:a16="http://schemas.microsoft.com/office/drawing/2014/main" id="{6B1A62F7-B9FB-49DD-9695-83B0C9A3DE6E}"/>
              </a:ext>
            </a:extLst>
          </p:cNvPr>
          <p:cNvPicPr>
            <a:picLocks noChangeAspect="1"/>
          </p:cNvPicPr>
          <p:nvPr/>
        </p:nvPicPr>
        <p:blipFill>
          <a:blip r:embed="rId2"/>
          <a:stretch>
            <a:fillRect/>
          </a:stretch>
        </p:blipFill>
        <p:spPr>
          <a:xfrm>
            <a:off x="4029484" y="560525"/>
            <a:ext cx="5114516" cy="4582974"/>
          </a:xfrm>
          <a:prstGeom prst="rect">
            <a:avLst/>
          </a:prstGeom>
        </p:spPr>
      </p:pic>
    </p:spTree>
    <p:extLst>
      <p:ext uri="{BB962C8B-B14F-4D97-AF65-F5344CB8AC3E}">
        <p14:creationId xmlns:p14="http://schemas.microsoft.com/office/powerpoint/2010/main" val="2403546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D1C9-839D-4A9A-BA86-D6B0464E9D12}"/>
              </a:ext>
            </a:extLst>
          </p:cNvPr>
          <p:cNvSpPr>
            <a:spLocks noGrp="1"/>
          </p:cNvSpPr>
          <p:nvPr>
            <p:ph type="title"/>
          </p:nvPr>
        </p:nvSpPr>
        <p:spPr>
          <a:xfrm>
            <a:off x="-1" y="-12175"/>
            <a:ext cx="9143999" cy="572700"/>
          </a:xfrm>
        </p:spPr>
        <p:txBody>
          <a:bodyPr>
            <a:normAutofit fontScale="90000"/>
          </a:bodyPr>
          <a:lstStyle/>
          <a:p>
            <a:r>
              <a:rPr lang="en-US" sz="2800" b="1" dirty="0"/>
              <a:t>Parallel Coordinates</a:t>
            </a:r>
            <a:endParaRPr lang="en-ID" sz="2800" b="1" dirty="0"/>
          </a:p>
        </p:txBody>
      </p:sp>
      <p:pic>
        <p:nvPicPr>
          <p:cNvPr id="5" name="Picture 4">
            <a:extLst>
              <a:ext uri="{FF2B5EF4-FFF2-40B4-BE49-F238E27FC236}">
                <a16:creationId xmlns:a16="http://schemas.microsoft.com/office/drawing/2014/main" id="{0CC32F34-68DF-463D-A120-B119ABAD1F56}"/>
              </a:ext>
            </a:extLst>
          </p:cNvPr>
          <p:cNvPicPr>
            <a:picLocks noChangeAspect="1"/>
          </p:cNvPicPr>
          <p:nvPr/>
        </p:nvPicPr>
        <p:blipFill>
          <a:blip r:embed="rId2"/>
          <a:stretch>
            <a:fillRect/>
          </a:stretch>
        </p:blipFill>
        <p:spPr>
          <a:xfrm>
            <a:off x="10391" y="1807435"/>
            <a:ext cx="9144000" cy="3336065"/>
          </a:xfrm>
          <a:prstGeom prst="rect">
            <a:avLst/>
          </a:prstGeom>
        </p:spPr>
      </p:pic>
      <p:sp>
        <p:nvSpPr>
          <p:cNvPr id="6" name="TextBox 5">
            <a:extLst>
              <a:ext uri="{FF2B5EF4-FFF2-40B4-BE49-F238E27FC236}">
                <a16:creationId xmlns:a16="http://schemas.microsoft.com/office/drawing/2014/main" id="{1D9495E7-00EF-45A5-A5EB-20FD3FCE4023}"/>
              </a:ext>
            </a:extLst>
          </p:cNvPr>
          <p:cNvSpPr txBox="1"/>
          <p:nvPr/>
        </p:nvSpPr>
        <p:spPr>
          <a:xfrm>
            <a:off x="-1" y="560525"/>
            <a:ext cx="9143998" cy="116955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rPr>
              <a:t>Cluster 2 has the most spending for various products.</a:t>
            </a:r>
          </a:p>
          <a:p>
            <a:pPr marL="285750" indent="-285750">
              <a:buFont typeface="Arial" panose="020B0604020202020204" pitchFamily="34" charset="0"/>
              <a:buChar char="•"/>
            </a:pPr>
            <a:r>
              <a:rPr lang="en-US" b="1" dirty="0">
                <a:solidFill>
                  <a:schemeClr val="tx1"/>
                </a:solidFill>
              </a:rPr>
              <a:t>Catalog purchase is more popular in cluster 2.</a:t>
            </a:r>
          </a:p>
          <a:p>
            <a:pPr marL="285750" indent="-285750">
              <a:buFont typeface="Arial" panose="020B0604020202020204" pitchFamily="34" charset="0"/>
              <a:buChar char="•"/>
            </a:pPr>
            <a:r>
              <a:rPr lang="en-ID" b="1" dirty="0">
                <a:solidFill>
                  <a:schemeClr val="tx1"/>
                </a:solidFill>
              </a:rPr>
              <a:t>While deals and web purchase are more popular in cluster 0.</a:t>
            </a:r>
          </a:p>
          <a:p>
            <a:pPr marL="285750" indent="-285750">
              <a:buFont typeface="Arial" panose="020B0604020202020204" pitchFamily="34" charset="0"/>
              <a:buChar char="•"/>
            </a:pPr>
            <a:r>
              <a:rPr lang="en-ID" b="1" dirty="0">
                <a:solidFill>
                  <a:schemeClr val="tx1"/>
                </a:solidFill>
              </a:rPr>
              <a:t>There is no any significant trend among cluster 1.</a:t>
            </a:r>
          </a:p>
          <a:p>
            <a:pPr marL="285750" indent="-285750">
              <a:buFont typeface="Arial" panose="020B0604020202020204" pitchFamily="34" charset="0"/>
              <a:buChar char="•"/>
            </a:pPr>
            <a:r>
              <a:rPr lang="en-ID" b="1" dirty="0">
                <a:solidFill>
                  <a:schemeClr val="tx1"/>
                </a:solidFill>
              </a:rPr>
              <a:t>Age distribution is considerable balance, means has no correlation with clustering behaviour.</a:t>
            </a:r>
          </a:p>
        </p:txBody>
      </p:sp>
    </p:spTree>
    <p:extLst>
      <p:ext uri="{BB962C8B-B14F-4D97-AF65-F5344CB8AC3E}">
        <p14:creationId xmlns:p14="http://schemas.microsoft.com/office/powerpoint/2010/main" val="2827719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3F23-EAB2-439E-AA35-26301E8E738B}"/>
              </a:ext>
            </a:extLst>
          </p:cNvPr>
          <p:cNvSpPr>
            <a:spLocks noGrp="1"/>
          </p:cNvSpPr>
          <p:nvPr>
            <p:ph type="title"/>
          </p:nvPr>
        </p:nvSpPr>
        <p:spPr>
          <a:xfrm>
            <a:off x="0" y="-12175"/>
            <a:ext cx="9144000" cy="539344"/>
          </a:xfrm>
        </p:spPr>
        <p:txBody>
          <a:bodyPr/>
          <a:lstStyle/>
          <a:p>
            <a:r>
              <a:rPr lang="en-US" dirty="0" err="1"/>
              <a:t>Boxen</a:t>
            </a:r>
            <a:r>
              <a:rPr lang="en-US" dirty="0"/>
              <a:t> Plot Distribution</a:t>
            </a:r>
            <a:endParaRPr lang="en-ID" dirty="0"/>
          </a:p>
        </p:txBody>
      </p:sp>
      <p:sp>
        <p:nvSpPr>
          <p:cNvPr id="3" name="Text Placeholder 2">
            <a:extLst>
              <a:ext uri="{FF2B5EF4-FFF2-40B4-BE49-F238E27FC236}">
                <a16:creationId xmlns:a16="http://schemas.microsoft.com/office/drawing/2014/main" id="{F5AFA2BA-6E61-43F7-AB8B-93E4E3A1431E}"/>
              </a:ext>
            </a:extLst>
          </p:cNvPr>
          <p:cNvSpPr>
            <a:spLocks noGrp="1"/>
          </p:cNvSpPr>
          <p:nvPr>
            <p:ph type="body" idx="1"/>
          </p:nvPr>
        </p:nvSpPr>
        <p:spPr/>
        <p:txBody>
          <a:bodyPr/>
          <a:lstStyle/>
          <a:p>
            <a:endParaRPr lang="en-ID"/>
          </a:p>
        </p:txBody>
      </p:sp>
      <p:pic>
        <p:nvPicPr>
          <p:cNvPr id="5" name="Picture 4">
            <a:extLst>
              <a:ext uri="{FF2B5EF4-FFF2-40B4-BE49-F238E27FC236}">
                <a16:creationId xmlns:a16="http://schemas.microsoft.com/office/drawing/2014/main" id="{525CBA31-8002-4FED-A694-1AC72CB3BCBA}"/>
              </a:ext>
            </a:extLst>
          </p:cNvPr>
          <p:cNvPicPr>
            <a:picLocks noChangeAspect="1"/>
          </p:cNvPicPr>
          <p:nvPr/>
        </p:nvPicPr>
        <p:blipFill>
          <a:blip r:embed="rId2"/>
          <a:stretch>
            <a:fillRect/>
          </a:stretch>
        </p:blipFill>
        <p:spPr>
          <a:xfrm>
            <a:off x="0" y="527169"/>
            <a:ext cx="9144000" cy="4616331"/>
          </a:xfrm>
          <a:prstGeom prst="rect">
            <a:avLst/>
          </a:prstGeom>
        </p:spPr>
      </p:pic>
    </p:spTree>
    <p:extLst>
      <p:ext uri="{BB962C8B-B14F-4D97-AF65-F5344CB8AC3E}">
        <p14:creationId xmlns:p14="http://schemas.microsoft.com/office/powerpoint/2010/main" val="3240281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695D-952C-4FE3-BB36-9358E972DFD9}"/>
              </a:ext>
            </a:extLst>
          </p:cNvPr>
          <p:cNvSpPr>
            <a:spLocks noGrp="1"/>
          </p:cNvSpPr>
          <p:nvPr>
            <p:ph type="title"/>
          </p:nvPr>
        </p:nvSpPr>
        <p:spPr>
          <a:xfrm>
            <a:off x="0" y="-12175"/>
            <a:ext cx="9144000" cy="572700"/>
          </a:xfrm>
        </p:spPr>
        <p:txBody>
          <a:bodyPr>
            <a:normAutofit fontScale="90000"/>
          </a:bodyPr>
          <a:lstStyle/>
          <a:p>
            <a:r>
              <a:rPr lang="en-US" sz="2800" b="1" dirty="0">
                <a:latin typeface="Arial Black" panose="020B0A04020102020204" pitchFamily="34" charset="0"/>
              </a:rPr>
              <a:t>Cluster 0 Recommendation</a:t>
            </a:r>
            <a:endParaRPr lang="en-ID" sz="2800" b="1" dirty="0">
              <a:latin typeface="Arial Black" panose="020B0A04020102020204" pitchFamily="34" charset="0"/>
            </a:endParaRPr>
          </a:p>
        </p:txBody>
      </p:sp>
      <p:sp>
        <p:nvSpPr>
          <p:cNvPr id="3" name="Text Placeholder 2">
            <a:extLst>
              <a:ext uri="{FF2B5EF4-FFF2-40B4-BE49-F238E27FC236}">
                <a16:creationId xmlns:a16="http://schemas.microsoft.com/office/drawing/2014/main" id="{0B4906B9-C9B6-42B5-9777-1DB7373337CA}"/>
              </a:ext>
            </a:extLst>
          </p:cNvPr>
          <p:cNvSpPr>
            <a:spLocks noGrp="1"/>
          </p:cNvSpPr>
          <p:nvPr>
            <p:ph type="body" idx="1"/>
          </p:nvPr>
        </p:nvSpPr>
        <p:spPr>
          <a:xfrm>
            <a:off x="0" y="560524"/>
            <a:ext cx="9144000" cy="4582975"/>
          </a:xfrm>
        </p:spPr>
        <p:txBody>
          <a:bodyPr>
            <a:normAutofit/>
          </a:bodyPr>
          <a:lstStyle/>
          <a:p>
            <a:pPr marL="0" lvl="0" indent="0" algn="just"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pPr marL="0" lvl="0" indent="0" algn="just" eaLnBrk="0" fontAlgn="base" hangingPunct="0">
              <a:lnSpc>
                <a:spcPct val="100000"/>
              </a:lnSpc>
              <a:spcBef>
                <a:spcPct val="0"/>
              </a:spcBef>
              <a:spcAft>
                <a:spcPct val="0"/>
              </a:spcAft>
              <a:buClrTx/>
              <a:buSzTx/>
              <a:buNone/>
            </a:pPr>
            <a:r>
              <a:rPr lang="en-US" altLang="en-US" dirty="0">
                <a:solidFill>
                  <a:schemeClr val="tx1"/>
                </a:solidFill>
                <a:latin typeface="Arial" panose="020B0604020202020204" pitchFamily="34" charset="0"/>
              </a:rPr>
              <a:t>To further engage customers in Cluster 0, who have medium spending habits, it is important to focus on personalized deals campaigns and specific product categories. We can try these recommendations:</a:t>
            </a:r>
          </a:p>
          <a:p>
            <a:pPr marL="285750" indent="-285750" algn="just" eaLnBrk="0" fontAlgn="base" hangingPunct="0">
              <a:lnSpc>
                <a:spcPct val="100000"/>
              </a:lnSpc>
              <a:spcBef>
                <a:spcPct val="0"/>
              </a:spcBef>
              <a:spcAft>
                <a:spcPct val="0"/>
              </a:spcAft>
              <a:buClrTx/>
              <a:buSzTx/>
            </a:pPr>
            <a:r>
              <a:rPr lang="en-US" altLang="en-US" dirty="0">
                <a:solidFill>
                  <a:schemeClr val="tx1"/>
                </a:solidFill>
                <a:latin typeface="Arial" panose="020B0604020202020204" pitchFamily="34" charset="0"/>
              </a:rPr>
              <a:t>Develop and launch different types of deals, such as limited-time discounts, buy-one-get-one offers, or bundle promotions. Analyze the campaign results to identify the most optimal deals that resonate with this customer segment.</a:t>
            </a:r>
          </a:p>
          <a:p>
            <a:pPr marL="285750" indent="-285750" algn="just" eaLnBrk="0" fontAlgn="base" hangingPunct="0">
              <a:lnSpc>
                <a:spcPct val="100000"/>
              </a:lnSpc>
              <a:spcBef>
                <a:spcPct val="0"/>
              </a:spcBef>
              <a:spcAft>
                <a:spcPct val="0"/>
              </a:spcAft>
              <a:buClrTx/>
              <a:buSzTx/>
            </a:pPr>
            <a:r>
              <a:rPr lang="en-US" altLang="en-US" dirty="0">
                <a:solidFill>
                  <a:schemeClr val="tx1"/>
                </a:solidFill>
                <a:latin typeface="Arial" panose="020B0604020202020204" pitchFamily="34" charset="0"/>
              </a:rPr>
              <a:t>Create personalized deals and targeted marketing campaigns featuring Coke and Gold products. Tailor the offers based on their past purchase history and preferences to increase the likelihood of conversion. </a:t>
            </a:r>
          </a:p>
          <a:p>
            <a:pPr marL="285750" indent="-285750" algn="just" eaLnBrk="0" fontAlgn="base" hangingPunct="0">
              <a:lnSpc>
                <a:spcPct val="100000"/>
              </a:lnSpc>
              <a:spcBef>
                <a:spcPct val="0"/>
              </a:spcBef>
              <a:spcAft>
                <a:spcPct val="0"/>
              </a:spcAft>
              <a:buClrTx/>
              <a:buSzTx/>
            </a:pPr>
            <a:r>
              <a:rPr lang="en-US" dirty="0">
                <a:solidFill>
                  <a:schemeClr val="tx1"/>
                </a:solidFill>
              </a:rPr>
              <a:t>Develop a robust loyalty program that rewards customers for their continued patronage. Offer exclusive discounts, early access to sales, and special promotions to incentivize repeat purchases and foster customer loyalty.</a:t>
            </a:r>
            <a:endParaRPr lang="en-US" altLang="en-US" dirty="0">
              <a:solidFill>
                <a:schemeClr val="tx1"/>
              </a:solidFill>
              <a:latin typeface="Arial" panose="020B0604020202020204" pitchFamily="34" charset="0"/>
            </a:endParaRPr>
          </a:p>
          <a:p>
            <a:pPr marL="0" lvl="0" indent="0" algn="just"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pPr algn="just"/>
            <a:endParaRPr lang="en-ID" dirty="0">
              <a:solidFill>
                <a:schemeClr val="tx1"/>
              </a:solidFill>
            </a:endParaRPr>
          </a:p>
        </p:txBody>
      </p:sp>
    </p:spTree>
    <p:extLst>
      <p:ext uri="{BB962C8B-B14F-4D97-AF65-F5344CB8AC3E}">
        <p14:creationId xmlns:p14="http://schemas.microsoft.com/office/powerpoint/2010/main" val="215035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3A95D3-F8DC-4EBC-98E4-4748BE810386}"/>
              </a:ext>
            </a:extLst>
          </p:cNvPr>
          <p:cNvSpPr>
            <a:spLocks noGrp="1"/>
          </p:cNvSpPr>
          <p:nvPr>
            <p:ph type="body" idx="1"/>
          </p:nvPr>
        </p:nvSpPr>
        <p:spPr>
          <a:xfrm>
            <a:off x="0" y="560526"/>
            <a:ext cx="9144000" cy="4582974"/>
          </a:xfrm>
        </p:spPr>
        <p:txBody>
          <a:bodyPr>
            <a:normAutofit fontScale="85000" lnSpcReduction="10000"/>
          </a:bodyPr>
          <a:lstStyle/>
          <a:p>
            <a:pPr marL="114300" indent="0" algn="just">
              <a:buNone/>
            </a:pPr>
            <a:r>
              <a:rPr lang="en-US" dirty="0">
                <a:solidFill>
                  <a:schemeClr val="tx1"/>
                </a:solidFill>
              </a:rPr>
              <a:t>To address the challenge of low spending habits among customers in Cluster 1, we have to refine the marketing approach and focus on their slight interest in deals. We can try these recommendations:</a:t>
            </a:r>
          </a:p>
          <a:p>
            <a:pPr algn="just"/>
            <a:r>
              <a:rPr lang="en-US" dirty="0">
                <a:solidFill>
                  <a:schemeClr val="tx1"/>
                </a:solidFill>
              </a:rPr>
              <a:t>Focus on digital marketing channels and leverage social media platforms, search engine ads, and targeted email campaigns to showcase products or services that align with their preferences and interests.</a:t>
            </a:r>
          </a:p>
          <a:p>
            <a:pPr algn="just"/>
            <a:r>
              <a:rPr lang="en-US" dirty="0">
                <a:solidFill>
                  <a:schemeClr val="tx1"/>
                </a:solidFill>
              </a:rPr>
              <a:t>Implement Upselling and Cross-selling strategies to increase the average order, provide personalized recommendations during the checkout process or through targeted product suggestions to encourage additional purchases.</a:t>
            </a:r>
          </a:p>
          <a:p>
            <a:pPr algn="just"/>
            <a:r>
              <a:rPr lang="en-US" dirty="0">
                <a:solidFill>
                  <a:schemeClr val="tx1"/>
                </a:solidFill>
              </a:rPr>
              <a:t>Encourage customers to try catalog purchases by offering exclusive incentives, such as limited-time discounts, free shipping, or personalized catalogs tailored to their interests. Highlight the benefits of catalog shopping, such as convenience or a curated selection of products.</a:t>
            </a:r>
          </a:p>
          <a:p>
            <a:pPr algn="just"/>
            <a:r>
              <a:rPr lang="en-US" dirty="0">
                <a:solidFill>
                  <a:schemeClr val="tx1"/>
                </a:solidFill>
              </a:rPr>
              <a:t>Re-evaluate our marketing strategies, analyze customer feedback and conduct surveys to gather insights into their needs, preferences, and pain points.</a:t>
            </a:r>
          </a:p>
          <a:p>
            <a:pPr algn="just"/>
            <a:r>
              <a:rPr lang="en-US" dirty="0">
                <a:solidFill>
                  <a:schemeClr val="tx1"/>
                </a:solidFill>
              </a:rPr>
              <a:t>Capitalize on the slight interest in deals within Cluster 1 by optimizing our deals campaigns. Experiment with different types of deals and offer structures to find the most compelling ones. Monitor customer response and adjust the campaigns based on the data-driven insights gathered during the experimentation phase.</a:t>
            </a:r>
          </a:p>
          <a:p>
            <a:pPr marL="114300" indent="0" algn="just">
              <a:buNone/>
            </a:pPr>
            <a:endParaRPr lang="en-ID" dirty="0">
              <a:solidFill>
                <a:schemeClr val="tx1"/>
              </a:solidFill>
            </a:endParaRPr>
          </a:p>
        </p:txBody>
      </p:sp>
      <p:sp>
        <p:nvSpPr>
          <p:cNvPr id="4" name="Title 1">
            <a:extLst>
              <a:ext uri="{FF2B5EF4-FFF2-40B4-BE49-F238E27FC236}">
                <a16:creationId xmlns:a16="http://schemas.microsoft.com/office/drawing/2014/main" id="{DFBDAA32-A96D-4746-BB5F-10EAD83D0C43}"/>
              </a:ext>
            </a:extLst>
          </p:cNvPr>
          <p:cNvSpPr>
            <a:spLocks noGrp="1"/>
          </p:cNvSpPr>
          <p:nvPr>
            <p:ph type="title"/>
          </p:nvPr>
        </p:nvSpPr>
        <p:spPr>
          <a:xfrm>
            <a:off x="0" y="-12175"/>
            <a:ext cx="9144000" cy="572700"/>
          </a:xfrm>
        </p:spPr>
        <p:txBody>
          <a:bodyPr>
            <a:normAutofit fontScale="90000"/>
          </a:bodyPr>
          <a:lstStyle/>
          <a:p>
            <a:r>
              <a:rPr lang="en-US" sz="2800" b="1" dirty="0">
                <a:latin typeface="Arial Black" panose="020B0A04020102020204" pitchFamily="34" charset="0"/>
              </a:rPr>
              <a:t>Cluster 1 Recommendation</a:t>
            </a:r>
            <a:endParaRPr lang="en-ID" sz="2800" b="1" dirty="0">
              <a:latin typeface="Arial Black" panose="020B0A04020102020204" pitchFamily="34" charset="0"/>
            </a:endParaRPr>
          </a:p>
        </p:txBody>
      </p:sp>
    </p:spTree>
    <p:extLst>
      <p:ext uri="{BB962C8B-B14F-4D97-AF65-F5344CB8AC3E}">
        <p14:creationId xmlns:p14="http://schemas.microsoft.com/office/powerpoint/2010/main" val="129270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1418EF-1FB3-42B8-8F70-FEE2F7DED50E}"/>
              </a:ext>
            </a:extLst>
          </p:cNvPr>
          <p:cNvSpPr>
            <a:spLocks noGrp="1"/>
          </p:cNvSpPr>
          <p:nvPr>
            <p:ph type="body" idx="1"/>
          </p:nvPr>
        </p:nvSpPr>
        <p:spPr>
          <a:xfrm>
            <a:off x="-1" y="560524"/>
            <a:ext cx="9143999" cy="4582975"/>
          </a:xfrm>
        </p:spPr>
        <p:txBody>
          <a:bodyPr>
            <a:normAutofit fontScale="85000" lnSpcReduction="10000"/>
          </a:bodyPr>
          <a:lstStyle/>
          <a:p>
            <a:pPr marL="114300" indent="0" algn="just">
              <a:buNone/>
            </a:pPr>
            <a:endParaRPr lang="en-US" dirty="0">
              <a:solidFill>
                <a:schemeClr val="tx1"/>
              </a:solidFill>
            </a:endParaRPr>
          </a:p>
          <a:p>
            <a:pPr marL="114300" indent="0" algn="just">
              <a:buNone/>
            </a:pPr>
            <a:r>
              <a:rPr lang="en-US" dirty="0">
                <a:solidFill>
                  <a:schemeClr val="tx1"/>
                </a:solidFill>
              </a:rPr>
              <a:t>To leverage the potential of Cluster 2, the highest-spending customer segment, it is important to focus on catalog campaigns and improving in-store services. We can try these recommendations:</a:t>
            </a:r>
          </a:p>
          <a:p>
            <a:pPr algn="just"/>
            <a:r>
              <a:rPr lang="en-US" dirty="0">
                <a:solidFill>
                  <a:schemeClr val="tx1"/>
                </a:solidFill>
              </a:rPr>
              <a:t>Invest in creating visually appealing and engaging catalog campaigns targeted specifically at Cluster 2 customers. Highlight premium products, exclusive collections, and limited editions to capture their attention. Tailor the catalog content to their preferences and use data-driven insights to curate personalized recommendations.</a:t>
            </a:r>
          </a:p>
          <a:p>
            <a:pPr algn="just"/>
            <a:r>
              <a:rPr lang="en-US" dirty="0">
                <a:solidFill>
                  <a:schemeClr val="tx1"/>
                </a:solidFill>
              </a:rPr>
              <a:t>Train our staff to deliver top-notch customer service and create a welcoming and luxurious ambiance in our stores. Consider offering exclusive benefits, such as priority access to new arrivals or dedicated personal shopping assistants, to enhance the overall shopping experience.</a:t>
            </a:r>
          </a:p>
          <a:p>
            <a:pPr algn="just"/>
            <a:r>
              <a:rPr lang="en-US" dirty="0">
                <a:solidFill>
                  <a:schemeClr val="tx1"/>
                </a:solidFill>
              </a:rPr>
              <a:t>Provide personalized VIP treatments, exclusive access to new products, and premium experiences. Offering a dedicated account manager or priority customer support can help nurture loyalty and increase customer satisfaction.</a:t>
            </a:r>
          </a:p>
          <a:p>
            <a:pPr algn="just"/>
            <a:r>
              <a:rPr lang="en-US" dirty="0">
                <a:solidFill>
                  <a:schemeClr val="tx1"/>
                </a:solidFill>
              </a:rPr>
              <a:t>Form strategic partnerships with luxury brands or high-end product suppliers to cater to the preferences of this affluent customer segment. Collaborative promotions or exclusive product collaborations can attract their attention and reinforce the perception of your business as a high-end destination.</a:t>
            </a:r>
          </a:p>
        </p:txBody>
      </p:sp>
      <p:sp>
        <p:nvSpPr>
          <p:cNvPr id="4" name="Title 1">
            <a:extLst>
              <a:ext uri="{FF2B5EF4-FFF2-40B4-BE49-F238E27FC236}">
                <a16:creationId xmlns:a16="http://schemas.microsoft.com/office/drawing/2014/main" id="{1A2AF970-04A1-4723-B722-33688C275C2E}"/>
              </a:ext>
            </a:extLst>
          </p:cNvPr>
          <p:cNvSpPr>
            <a:spLocks noGrp="1"/>
          </p:cNvSpPr>
          <p:nvPr>
            <p:ph type="title"/>
          </p:nvPr>
        </p:nvSpPr>
        <p:spPr>
          <a:xfrm>
            <a:off x="0" y="-12175"/>
            <a:ext cx="9144000" cy="572700"/>
          </a:xfrm>
        </p:spPr>
        <p:txBody>
          <a:bodyPr>
            <a:normAutofit fontScale="90000"/>
          </a:bodyPr>
          <a:lstStyle/>
          <a:p>
            <a:r>
              <a:rPr lang="en-US" sz="2800" b="1" dirty="0">
                <a:latin typeface="Arial Black" panose="020B0A04020102020204" pitchFamily="34" charset="0"/>
              </a:rPr>
              <a:t>Cluster 2 Recommendation</a:t>
            </a:r>
            <a:endParaRPr lang="en-ID" sz="2800" b="1" dirty="0">
              <a:latin typeface="Arial Black" panose="020B0A04020102020204" pitchFamily="34" charset="0"/>
            </a:endParaRPr>
          </a:p>
        </p:txBody>
      </p:sp>
    </p:spTree>
    <p:extLst>
      <p:ext uri="{BB962C8B-B14F-4D97-AF65-F5344CB8AC3E}">
        <p14:creationId xmlns:p14="http://schemas.microsoft.com/office/powerpoint/2010/main" val="265668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2E8E-A6CB-4C72-8E5D-56E6325E470D}"/>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316F2931-F3CE-49FC-8C65-6F25C27A8F75}"/>
              </a:ext>
            </a:extLst>
          </p:cNvPr>
          <p:cNvSpPr>
            <a:spLocks noGrp="1"/>
          </p:cNvSpPr>
          <p:nvPr>
            <p:ph type="body" idx="1"/>
          </p:nvPr>
        </p:nvSpPr>
        <p:spPr>
          <a:xfrm>
            <a:off x="3215987" y="2285400"/>
            <a:ext cx="2712026" cy="572700"/>
          </a:xfrm>
        </p:spPr>
        <p:txBody>
          <a:bodyPr>
            <a:normAutofit/>
          </a:bodyPr>
          <a:lstStyle/>
          <a:p>
            <a:pPr marL="114300" indent="0">
              <a:buNone/>
            </a:pPr>
            <a:r>
              <a:rPr lang="en-US" sz="2000" dirty="0">
                <a:solidFill>
                  <a:schemeClr val="tx1"/>
                </a:solidFill>
              </a:rPr>
              <a:t>More detail is in </a:t>
            </a:r>
            <a:r>
              <a:rPr lang="en-US" sz="2000" dirty="0">
                <a:solidFill>
                  <a:schemeClr val="tx1"/>
                </a:solidFill>
                <a:hlinkClick r:id="rId2"/>
              </a:rPr>
              <a:t>here</a:t>
            </a:r>
            <a:endParaRPr lang="en-ID" sz="2000" dirty="0">
              <a:solidFill>
                <a:schemeClr val="tx1"/>
              </a:solidFill>
            </a:endParaRPr>
          </a:p>
        </p:txBody>
      </p:sp>
    </p:spTree>
    <p:extLst>
      <p:ext uri="{BB962C8B-B14F-4D97-AF65-F5344CB8AC3E}">
        <p14:creationId xmlns:p14="http://schemas.microsoft.com/office/powerpoint/2010/main" val="63101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D10B86-4CCE-4C09-B0F2-78ECDE0FB685}"/>
              </a:ext>
            </a:extLst>
          </p:cNvPr>
          <p:cNvGrpSpPr/>
          <p:nvPr/>
        </p:nvGrpSpPr>
        <p:grpSpPr>
          <a:xfrm>
            <a:off x="2955407" y="3213875"/>
            <a:ext cx="3207101" cy="615602"/>
            <a:chOff x="2809424" y="4621293"/>
            <a:chExt cx="3207101" cy="615602"/>
          </a:xfrm>
        </p:grpSpPr>
        <p:sp>
          <p:nvSpPr>
            <p:cNvPr id="5" name="Rectangle: Rounded Corners 4">
              <a:extLst>
                <a:ext uri="{FF2B5EF4-FFF2-40B4-BE49-F238E27FC236}">
                  <a16:creationId xmlns:a16="http://schemas.microsoft.com/office/drawing/2014/main" id="{80C7467A-3DE4-42E1-9980-AC5995E6C0B1}"/>
                </a:ext>
              </a:extLst>
            </p:cNvPr>
            <p:cNvSpPr/>
            <p:nvPr/>
          </p:nvSpPr>
          <p:spPr>
            <a:xfrm>
              <a:off x="2809424" y="4621293"/>
              <a:ext cx="3207101" cy="615602"/>
            </a:xfrm>
            <a:prstGeom prst="roundRect">
              <a:avLst>
                <a:gd name="adj" fmla="val 38363"/>
              </a:avLst>
            </a:prstGeom>
            <a:solidFill>
              <a:srgbClr val="F1C473"/>
            </a:solidFill>
            <a:ln w="28575">
              <a:solidFill>
                <a:srgbClr val="584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2A135E-1FF4-4201-A354-53AF6A20A3CE}"/>
                </a:ext>
              </a:extLst>
            </p:cNvPr>
            <p:cNvSpPr txBox="1"/>
            <p:nvPr/>
          </p:nvSpPr>
          <p:spPr>
            <a:xfrm>
              <a:off x="3319923" y="4680727"/>
              <a:ext cx="2342116" cy="523220"/>
            </a:xfrm>
            <a:prstGeom prst="rect">
              <a:avLst/>
            </a:prstGeom>
            <a:noFill/>
          </p:spPr>
          <p:txBody>
            <a:bodyPr wrap="none" rtlCol="0">
              <a:spAutoFit/>
            </a:bodyPr>
            <a:lstStyle/>
            <a:p>
              <a:r>
                <a:rPr lang="en-US" sz="2800" dirty="0">
                  <a:solidFill>
                    <a:srgbClr val="584026"/>
                  </a:solidFill>
                  <a:latin typeface="Mont Heavy DEMO" panose="00000A00000000000000" pitchFamily="50" charset="0"/>
                </a:rPr>
                <a:t>Let’s Connect !</a:t>
              </a:r>
            </a:p>
          </p:txBody>
        </p:sp>
      </p:grpSp>
      <p:pic>
        <p:nvPicPr>
          <p:cNvPr id="7" name="Picture 6">
            <a:hlinkClick r:id="rId2"/>
            <a:extLst>
              <a:ext uri="{FF2B5EF4-FFF2-40B4-BE49-F238E27FC236}">
                <a16:creationId xmlns:a16="http://schemas.microsoft.com/office/drawing/2014/main" id="{5864E9B5-E4C3-44F7-A686-C030877F6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046" y="2034166"/>
            <a:ext cx="997984" cy="997984"/>
          </a:xfrm>
          <a:prstGeom prst="rect">
            <a:avLst/>
          </a:prstGeom>
          <a:ln>
            <a:noFill/>
          </a:ln>
          <a:effectLst>
            <a:softEdge rad="112500"/>
          </a:effectLst>
        </p:spPr>
      </p:pic>
      <p:pic>
        <p:nvPicPr>
          <p:cNvPr id="8" name="Picture 7">
            <a:hlinkClick r:id="rId4"/>
            <a:extLst>
              <a:ext uri="{FF2B5EF4-FFF2-40B4-BE49-F238E27FC236}">
                <a16:creationId xmlns:a16="http://schemas.microsoft.com/office/drawing/2014/main" id="{7DFC5037-FC77-4424-85A1-EED7729C70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042" y="2147857"/>
            <a:ext cx="1321419" cy="770601"/>
          </a:xfrm>
          <a:prstGeom prst="rect">
            <a:avLst/>
          </a:prstGeom>
        </p:spPr>
      </p:pic>
      <p:pic>
        <p:nvPicPr>
          <p:cNvPr id="9" name="Picture 8">
            <a:hlinkClick r:id="rId6"/>
            <a:extLst>
              <a:ext uri="{FF2B5EF4-FFF2-40B4-BE49-F238E27FC236}">
                <a16:creationId xmlns:a16="http://schemas.microsoft.com/office/drawing/2014/main" id="{D390D7E2-4438-4C1A-94A4-7C436D069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5906" y="1924371"/>
            <a:ext cx="2212188" cy="1217576"/>
          </a:xfrm>
          <a:prstGeom prst="rect">
            <a:avLst/>
          </a:prstGeom>
        </p:spPr>
      </p:pic>
      <p:sp>
        <p:nvSpPr>
          <p:cNvPr id="10" name="TextBox 9">
            <a:extLst>
              <a:ext uri="{FF2B5EF4-FFF2-40B4-BE49-F238E27FC236}">
                <a16:creationId xmlns:a16="http://schemas.microsoft.com/office/drawing/2014/main" id="{699019CF-CAAC-4BFD-BEFA-85890FFE036B}"/>
              </a:ext>
            </a:extLst>
          </p:cNvPr>
          <p:cNvSpPr txBox="1"/>
          <p:nvPr/>
        </p:nvSpPr>
        <p:spPr>
          <a:xfrm>
            <a:off x="2668639" y="1766702"/>
            <a:ext cx="866097"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GitHub</a:t>
            </a:r>
            <a:endParaRPr lang="en-ID" dirty="0"/>
          </a:p>
        </p:txBody>
      </p:sp>
      <p:sp>
        <p:nvSpPr>
          <p:cNvPr id="11" name="TextBox 10">
            <a:extLst>
              <a:ext uri="{FF2B5EF4-FFF2-40B4-BE49-F238E27FC236}">
                <a16:creationId xmlns:a16="http://schemas.microsoft.com/office/drawing/2014/main" id="{D84B69B4-4DC2-403D-868E-563ECFD49E76}"/>
              </a:ext>
            </a:extLst>
          </p:cNvPr>
          <p:cNvSpPr txBox="1"/>
          <p:nvPr/>
        </p:nvSpPr>
        <p:spPr>
          <a:xfrm>
            <a:off x="4198475" y="1778525"/>
            <a:ext cx="762882"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Gmail</a:t>
            </a:r>
            <a:endParaRPr lang="en-ID" dirty="0"/>
          </a:p>
        </p:txBody>
      </p:sp>
      <p:sp>
        <p:nvSpPr>
          <p:cNvPr id="12" name="TextBox 11">
            <a:extLst>
              <a:ext uri="{FF2B5EF4-FFF2-40B4-BE49-F238E27FC236}">
                <a16:creationId xmlns:a16="http://schemas.microsoft.com/office/drawing/2014/main" id="{7B4DE138-4A37-4F12-942F-CB120B1B9F96}"/>
              </a:ext>
            </a:extLst>
          </p:cNvPr>
          <p:cNvSpPr txBox="1"/>
          <p:nvPr/>
        </p:nvSpPr>
        <p:spPr>
          <a:xfrm>
            <a:off x="5705582" y="1761780"/>
            <a:ext cx="1017825" cy="369332"/>
          </a:xfrm>
          <a:prstGeom prst="rect">
            <a:avLst/>
          </a:prstGeom>
          <a:noFill/>
        </p:spPr>
        <p:txBody>
          <a:bodyPr wrap="square" rtlCol="0">
            <a:spAutoFit/>
          </a:bodyPr>
          <a:lstStyle/>
          <a:p>
            <a:r>
              <a:rPr lang="en-US" dirty="0" err="1">
                <a:ln w="0"/>
                <a:effectLst>
                  <a:outerShdw blurRad="38100" dist="19050" dir="2700000" algn="tl" rotWithShape="0">
                    <a:schemeClr val="dk1">
                      <a:alpha val="40000"/>
                    </a:schemeClr>
                  </a:outerShdw>
                </a:effectLst>
              </a:rPr>
              <a:t>Linkedin</a:t>
            </a:r>
            <a:endParaRPr lang="en-ID" dirty="0"/>
          </a:p>
        </p:txBody>
      </p:sp>
    </p:spTree>
    <p:extLst>
      <p:ext uri="{BB962C8B-B14F-4D97-AF65-F5344CB8AC3E}">
        <p14:creationId xmlns:p14="http://schemas.microsoft.com/office/powerpoint/2010/main" val="404511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3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3000">
                                          <p:cBhvr additive="base">
                                            <p:cTn id="7" dur="1750" fill="hold"/>
                                            <p:tgtEl>
                                              <p:spTgt spid="4"/>
                                            </p:tgtEl>
                                            <p:attrNameLst>
                                              <p:attrName>ppt_x</p:attrName>
                                            </p:attrNameLst>
                                          </p:cBhvr>
                                          <p:tavLst>
                                            <p:tav tm="0">
                                              <p:val>
                                                <p:strVal val="#ppt_x"/>
                                              </p:val>
                                            </p:tav>
                                            <p:tav tm="100000">
                                              <p:val>
                                                <p:strVal val="#ppt_x"/>
                                              </p:val>
                                            </p:tav>
                                          </p:tavLst>
                                        </p:anim>
                                        <p:anim calcmode="lin" valueType="num" p14:bounceEnd="43000">
                                          <p:cBhvr additive="base">
                                            <p:cTn id="8" dur="1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ppt_x"/>
                                              </p:val>
                                            </p:tav>
                                            <p:tav tm="100000">
                                              <p:val>
                                                <p:strVal val="#ppt_x"/>
                                              </p:val>
                                            </p:tav>
                                          </p:tavLst>
                                        </p:anim>
                                        <p:anim calcmode="lin" valueType="num">
                                          <p:cBhvr additive="base">
                                            <p:cTn id="8" dur="1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892B-ABB5-4300-A140-5AAB52B1CAA5}"/>
              </a:ext>
            </a:extLst>
          </p:cNvPr>
          <p:cNvSpPr>
            <a:spLocks noGrp="1"/>
          </p:cNvSpPr>
          <p:nvPr>
            <p:ph type="title"/>
          </p:nvPr>
        </p:nvSpPr>
        <p:spPr/>
        <p:txBody>
          <a:bodyPr/>
          <a:lstStyle/>
          <a:p>
            <a:r>
              <a:rPr lang="en-US" dirty="0"/>
              <a:t>OBJECTIVE</a:t>
            </a:r>
            <a:endParaRPr lang="en-ID" dirty="0"/>
          </a:p>
        </p:txBody>
      </p:sp>
      <p:sp>
        <p:nvSpPr>
          <p:cNvPr id="3" name="Text Placeholder 2">
            <a:extLst>
              <a:ext uri="{FF2B5EF4-FFF2-40B4-BE49-F238E27FC236}">
                <a16:creationId xmlns:a16="http://schemas.microsoft.com/office/drawing/2014/main" id="{9FBCFB62-5606-4BCC-A812-CDE63CB4BCD8}"/>
              </a:ext>
            </a:extLst>
          </p:cNvPr>
          <p:cNvSpPr>
            <a:spLocks noGrp="1"/>
          </p:cNvSpPr>
          <p:nvPr>
            <p:ph type="body" idx="1"/>
          </p:nvPr>
        </p:nvSpPr>
        <p:spPr/>
        <p:txBody>
          <a:bodyPr/>
          <a:lstStyle/>
          <a:p>
            <a:endParaRPr lang="en-ID"/>
          </a:p>
        </p:txBody>
      </p:sp>
    </p:spTree>
    <p:extLst>
      <p:ext uri="{BB962C8B-B14F-4D97-AF65-F5344CB8AC3E}">
        <p14:creationId xmlns:p14="http://schemas.microsoft.com/office/powerpoint/2010/main" val="2386719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6F925-5693-4435-B7D3-B90E8D8D21D9}"/>
              </a:ext>
            </a:extLst>
          </p:cNvPr>
          <p:cNvPicPr>
            <a:picLocks noChangeAspect="1"/>
          </p:cNvPicPr>
          <p:nvPr/>
        </p:nvPicPr>
        <p:blipFill>
          <a:blip r:embed="rId2"/>
          <a:stretch>
            <a:fillRect/>
          </a:stretch>
        </p:blipFill>
        <p:spPr>
          <a:xfrm>
            <a:off x="3252355" y="561108"/>
            <a:ext cx="5891645" cy="4582391"/>
          </a:xfrm>
          <a:prstGeom prst="rect">
            <a:avLst/>
          </a:prstGeom>
        </p:spPr>
      </p:pic>
      <p:sp>
        <p:nvSpPr>
          <p:cNvPr id="2" name="Title 1">
            <a:extLst>
              <a:ext uri="{FF2B5EF4-FFF2-40B4-BE49-F238E27FC236}">
                <a16:creationId xmlns:a16="http://schemas.microsoft.com/office/drawing/2014/main" id="{F9982E8E-A6CB-4C72-8E5D-56E6325E470D}"/>
              </a:ext>
            </a:extLst>
          </p:cNvPr>
          <p:cNvSpPr>
            <a:spLocks noGrp="1"/>
          </p:cNvSpPr>
          <p:nvPr>
            <p:ph type="title"/>
          </p:nvPr>
        </p:nvSpPr>
        <p:spPr>
          <a:xfrm>
            <a:off x="-114300" y="561109"/>
            <a:ext cx="3823855" cy="4582391"/>
          </a:xfrm>
          <a:noFill/>
          <a:ln>
            <a:noFill/>
          </a:ln>
        </p:spPr>
        <p:style>
          <a:lnRef idx="0">
            <a:scrgbClr r="0" g="0" b="0"/>
          </a:lnRef>
          <a:fillRef idx="0">
            <a:scrgbClr r="0" g="0" b="0"/>
          </a:fillRef>
          <a:effectRef idx="0">
            <a:scrgbClr r="0" g="0" b="0"/>
          </a:effectRef>
          <a:fontRef idx="minor">
            <a:schemeClr val="dk1"/>
          </a:fontRef>
        </p:style>
        <p:txBody>
          <a:bodyPr/>
          <a:lstStyle/>
          <a:p>
            <a:br>
              <a:rPr lang="en-US" b="1" dirty="0">
                <a:ln w="22225">
                  <a:solidFill>
                    <a:schemeClr val="accent2"/>
                  </a:solidFill>
                  <a:prstDash val="solid"/>
                </a:ln>
                <a:solidFill>
                  <a:schemeClr val="accent2">
                    <a:lumMod val="40000"/>
                    <a:lumOff val="60000"/>
                  </a:schemeClr>
                </a:solidFill>
              </a:rPr>
            </a:br>
            <a:br>
              <a:rPr lang="en-US" b="1" dirty="0">
                <a:ln w="22225">
                  <a:solidFill>
                    <a:schemeClr val="accent2"/>
                  </a:solidFill>
                  <a:prstDash val="solid"/>
                </a:ln>
                <a:solidFill>
                  <a:schemeClr val="accent2">
                    <a:lumMod val="40000"/>
                    <a:lumOff val="60000"/>
                  </a:schemeClr>
                </a:solidFill>
              </a:rPr>
            </a:br>
            <a:br>
              <a:rPr lang="en-US" b="1" dirty="0">
                <a:ln w="22225">
                  <a:solidFill>
                    <a:schemeClr val="accent2"/>
                  </a:solidFill>
                  <a:prstDash val="solid"/>
                </a:ln>
                <a:solidFill>
                  <a:schemeClr val="accent2">
                    <a:lumMod val="40000"/>
                    <a:lumOff val="60000"/>
                  </a:schemeClr>
                </a:solidFill>
              </a:rPr>
            </a:br>
            <a:br>
              <a:rPr lang="en-US" b="1" dirty="0">
                <a:ln w="22225">
                  <a:solidFill>
                    <a:schemeClr val="accent2"/>
                  </a:solidFill>
                  <a:prstDash val="solid"/>
                </a:ln>
                <a:solidFill>
                  <a:schemeClr val="accent2">
                    <a:lumMod val="40000"/>
                    <a:lumOff val="60000"/>
                  </a:schemeClr>
                </a:solidFill>
              </a:rPr>
            </a:br>
            <a:r>
              <a:rPr lang="en-US" sz="4000" b="1" dirty="0">
                <a:ln w="22225">
                  <a:solidFill>
                    <a:schemeClr val="accent2"/>
                  </a:solidFill>
                  <a:prstDash val="solid"/>
                </a:ln>
                <a:solidFill>
                  <a:schemeClr val="accent2">
                    <a:lumMod val="40000"/>
                    <a:lumOff val="60000"/>
                  </a:schemeClr>
                </a:solidFill>
                <a:latin typeface="Bahnschrift" panose="020B0502040204020203" pitchFamily="34" charset="0"/>
              </a:rPr>
              <a:t>EXPLORATORY</a:t>
            </a:r>
            <a:br>
              <a:rPr lang="en-US" sz="4000" b="1" dirty="0">
                <a:ln w="22225">
                  <a:solidFill>
                    <a:schemeClr val="accent2"/>
                  </a:solidFill>
                  <a:prstDash val="solid"/>
                </a:ln>
                <a:solidFill>
                  <a:schemeClr val="accent2">
                    <a:lumMod val="40000"/>
                    <a:lumOff val="60000"/>
                  </a:schemeClr>
                </a:solidFill>
                <a:latin typeface="Bahnschrift" panose="020B0502040204020203" pitchFamily="34" charset="0"/>
              </a:rPr>
            </a:br>
            <a:r>
              <a:rPr lang="en-US" sz="4000" b="1" dirty="0">
                <a:ln w="22225">
                  <a:solidFill>
                    <a:schemeClr val="accent2"/>
                  </a:solidFill>
                  <a:prstDash val="solid"/>
                </a:ln>
                <a:solidFill>
                  <a:schemeClr val="accent2">
                    <a:lumMod val="40000"/>
                    <a:lumOff val="60000"/>
                  </a:schemeClr>
                </a:solidFill>
                <a:latin typeface="Bahnschrift" panose="020B0502040204020203" pitchFamily="34" charset="0"/>
              </a:rPr>
              <a:t>DATA</a:t>
            </a:r>
            <a:br>
              <a:rPr lang="en-US" sz="4000" b="1" dirty="0">
                <a:ln w="22225">
                  <a:solidFill>
                    <a:schemeClr val="accent2"/>
                  </a:solidFill>
                  <a:prstDash val="solid"/>
                </a:ln>
                <a:solidFill>
                  <a:schemeClr val="accent2">
                    <a:lumMod val="40000"/>
                    <a:lumOff val="60000"/>
                  </a:schemeClr>
                </a:solidFill>
                <a:latin typeface="Bahnschrift" panose="020B0502040204020203" pitchFamily="34" charset="0"/>
              </a:rPr>
            </a:br>
            <a:r>
              <a:rPr lang="en-US" sz="4000" b="1" dirty="0">
                <a:ln w="22225">
                  <a:solidFill>
                    <a:schemeClr val="accent2"/>
                  </a:solidFill>
                  <a:prstDash val="solid"/>
                </a:ln>
                <a:solidFill>
                  <a:schemeClr val="accent2">
                    <a:lumMod val="40000"/>
                    <a:lumOff val="60000"/>
                  </a:schemeClr>
                </a:solidFill>
                <a:latin typeface="Bahnschrift" panose="020B0502040204020203" pitchFamily="34" charset="0"/>
              </a:rPr>
              <a:t>ANALYSIS</a:t>
            </a:r>
            <a:endParaRPr lang="en-ID" b="1" dirty="0">
              <a:ln w="22225">
                <a:solidFill>
                  <a:schemeClr val="accent2"/>
                </a:solidFill>
                <a:prstDash val="solid"/>
              </a:ln>
              <a:solidFill>
                <a:schemeClr val="accent2">
                  <a:lumMod val="40000"/>
                  <a:lumOff val="60000"/>
                </a:schemeClr>
              </a:solidFill>
              <a:latin typeface="Bahnschrift" panose="020B0502040204020203" pitchFamily="34" charset="0"/>
            </a:endParaRPr>
          </a:p>
        </p:txBody>
      </p:sp>
      <p:sp>
        <p:nvSpPr>
          <p:cNvPr id="7" name="TextBox 6">
            <a:extLst>
              <a:ext uri="{FF2B5EF4-FFF2-40B4-BE49-F238E27FC236}">
                <a16:creationId xmlns:a16="http://schemas.microsoft.com/office/drawing/2014/main" id="{B661630E-AEE7-4F9E-8F72-297390080269}"/>
              </a:ext>
            </a:extLst>
          </p:cNvPr>
          <p:cNvSpPr txBox="1"/>
          <p:nvPr/>
        </p:nvSpPr>
        <p:spPr>
          <a:xfrm rot="5400000">
            <a:off x="8423414" y="4209900"/>
            <a:ext cx="810490" cy="246221"/>
          </a:xfrm>
          <a:prstGeom prst="rect">
            <a:avLst/>
          </a:prstGeom>
          <a:noFill/>
        </p:spPr>
        <p:txBody>
          <a:bodyPr wrap="square" rtlCol="0">
            <a:spAutoFit/>
          </a:bodyPr>
          <a:lstStyle/>
          <a:p>
            <a:r>
              <a:rPr lang="en-US" sz="1000" dirty="0">
                <a:solidFill>
                  <a:schemeClr val="accent1">
                    <a:lumMod val="50000"/>
                  </a:schemeClr>
                </a:solidFill>
                <a:hlinkClick r:id="rId3">
                  <a:extLst>
                    <a:ext uri="{A12FA001-AC4F-418D-AE19-62706E023703}">
                      <ahyp:hlinkClr xmlns:ahyp="http://schemas.microsoft.com/office/drawing/2018/hyperlinkcolor" val="tx"/>
                    </a:ext>
                  </a:extLst>
                </a:hlinkClick>
              </a:rPr>
              <a:t>Simplilearn</a:t>
            </a:r>
            <a:endParaRPr lang="en-ID" sz="1000" dirty="0">
              <a:solidFill>
                <a:schemeClr val="accent1">
                  <a:lumMod val="50000"/>
                </a:schemeClr>
              </a:solidFill>
            </a:endParaRPr>
          </a:p>
        </p:txBody>
      </p:sp>
    </p:spTree>
    <p:extLst>
      <p:ext uri="{BB962C8B-B14F-4D97-AF65-F5344CB8AC3E}">
        <p14:creationId xmlns:p14="http://schemas.microsoft.com/office/powerpoint/2010/main" val="33486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27"/>
          <p:cNvSpPr txBox="1">
            <a:spLocks noGrp="1"/>
          </p:cNvSpPr>
          <p:nvPr>
            <p:ph type="body" idx="1"/>
          </p:nvPr>
        </p:nvSpPr>
        <p:spPr>
          <a:xfrm>
            <a:off x="311700" y="3761139"/>
            <a:ext cx="8832300" cy="1188561"/>
          </a:xfrm>
          <a:prstGeom prst="rect">
            <a:avLst/>
          </a:prstGeom>
        </p:spPr>
        <p:txBody>
          <a:bodyPr spcFirstLastPara="1" wrap="square" lIns="91425" tIns="91425" rIns="91425" bIns="91425" anchor="t" anchorCtr="0">
            <a:normAutofit lnSpcReduction="10000"/>
          </a:bodyPr>
          <a:lstStyle/>
          <a:p>
            <a:pPr marL="114300" indent="0" algn="just">
              <a:buNone/>
            </a:pPr>
            <a:r>
              <a:rPr lang="en-US" sz="1200" b="1" dirty="0">
                <a:solidFill>
                  <a:schemeClr val="tx1"/>
                </a:solidFill>
              </a:rPr>
              <a:t>Based on the analysis, all group have relative low conversion rates. it indicates that the existing strategies are not that impactful. this is either because of misaligned marketing or bad website experience. to solve it, we should:</a:t>
            </a:r>
            <a:br>
              <a:rPr lang="en-US" sz="1200" b="1" dirty="0">
                <a:solidFill>
                  <a:schemeClr val="tx1"/>
                </a:solidFill>
              </a:rPr>
            </a:br>
            <a:r>
              <a:rPr lang="en-US" sz="1200" b="1" dirty="0">
                <a:solidFill>
                  <a:schemeClr val="tx1"/>
                </a:solidFill>
              </a:rPr>
              <a:t>1. improve UI UX design and try to implementing A/B testing to ensure a positive website experience.</a:t>
            </a:r>
          </a:p>
          <a:p>
            <a:pPr marL="114300" indent="0" algn="just">
              <a:buNone/>
            </a:pPr>
            <a:r>
              <a:rPr lang="en-US" sz="1200" b="1" dirty="0">
                <a:solidFill>
                  <a:schemeClr val="tx1"/>
                </a:solidFill>
              </a:rPr>
              <a:t>2. retargeting strategies to ensure that that is align with customer preference.</a:t>
            </a:r>
          </a:p>
          <a:p>
            <a:pPr marL="114300" indent="0" algn="just">
              <a:buNone/>
            </a:pPr>
            <a:r>
              <a:rPr lang="en-US" sz="1200" b="1" dirty="0">
                <a:solidFill>
                  <a:schemeClr val="tx1"/>
                </a:solidFill>
              </a:rPr>
              <a:t>3. young is a potential customer, try to add gamification purchase.</a:t>
            </a:r>
          </a:p>
          <a:p>
            <a:pPr marL="457200" lvl="0" indent="0" algn="just" rtl="0">
              <a:spcBef>
                <a:spcPts val="1200"/>
              </a:spcBef>
              <a:spcAft>
                <a:spcPts val="0"/>
              </a:spcAft>
              <a:buNone/>
            </a:pPr>
            <a:endParaRPr sz="1000" b="1" dirty="0">
              <a:solidFill>
                <a:schemeClr val="tx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ID" sz="1100" dirty="0">
                <a:solidFill>
                  <a:srgbClr val="000000"/>
                </a:solidFill>
              </a:rPr>
              <a:t>For more detail</a:t>
            </a:r>
            <a:r>
              <a:rPr lang="en" sz="1100" dirty="0">
                <a:solidFill>
                  <a:srgbClr val="000000"/>
                </a:solidFill>
              </a:rPr>
              <a:t>, </a:t>
            </a:r>
            <a:r>
              <a:rPr lang="en-ID" sz="1100" dirty="0">
                <a:solidFill>
                  <a:srgbClr val="000000"/>
                </a:solidFill>
              </a:rPr>
              <a:t>access </a:t>
            </a:r>
            <a:r>
              <a:rPr lang="en" sz="1100" dirty="0">
                <a:solidFill>
                  <a:srgbClr val="000000"/>
                </a:solidFill>
              </a:rPr>
              <a:t>jupyter notebook here</a:t>
            </a:r>
            <a:endParaRPr sz="1100" dirty="0">
              <a:solidFill>
                <a:srgbClr val="000000"/>
              </a:solidFill>
            </a:endParaRPr>
          </a:p>
        </p:txBody>
      </p:sp>
      <p:pic>
        <p:nvPicPr>
          <p:cNvPr id="3" name="Picture 2">
            <a:extLst>
              <a:ext uri="{FF2B5EF4-FFF2-40B4-BE49-F238E27FC236}">
                <a16:creationId xmlns:a16="http://schemas.microsoft.com/office/drawing/2014/main" id="{816807D8-145F-48DA-A5BB-86ED5999B1AB}"/>
              </a:ext>
            </a:extLst>
          </p:cNvPr>
          <p:cNvPicPr>
            <a:picLocks noChangeAspect="1"/>
          </p:cNvPicPr>
          <p:nvPr/>
        </p:nvPicPr>
        <p:blipFill>
          <a:blip r:embed="rId3"/>
          <a:stretch>
            <a:fillRect/>
          </a:stretch>
        </p:blipFill>
        <p:spPr>
          <a:xfrm>
            <a:off x="1" y="-12175"/>
            <a:ext cx="7944000" cy="37733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88463-D26B-480D-9608-7B71B2487139}"/>
              </a:ext>
            </a:extLst>
          </p:cNvPr>
          <p:cNvSpPr>
            <a:spLocks noGrp="1"/>
          </p:cNvSpPr>
          <p:nvPr>
            <p:ph type="body" idx="1"/>
          </p:nvPr>
        </p:nvSpPr>
        <p:spPr>
          <a:xfrm>
            <a:off x="311700" y="3865418"/>
            <a:ext cx="8520600" cy="984011"/>
          </a:xfrm>
        </p:spPr>
        <p:txBody>
          <a:bodyPr>
            <a:normAutofit fontScale="92500"/>
          </a:bodyPr>
          <a:lstStyle/>
          <a:p>
            <a:pPr marL="114300" indent="0" algn="just">
              <a:buNone/>
            </a:pPr>
            <a:r>
              <a:rPr lang="en-US" sz="1200" b="1" dirty="0">
                <a:solidFill>
                  <a:schemeClr val="tx1"/>
                </a:solidFill>
              </a:rPr>
              <a:t>Young group are more likely to make a purchase when receiving a campaign. To maximize campaign success, it is crucial to focus on targeting and tailoring marketing efforts towards young individuals. This could involve creating appealing and engaging campaigns that resonate with their preferences and interests. Both Adult and Senior group has similar rates, it is important to evaluate the existing strategies and identify potential improvement.</a:t>
            </a:r>
          </a:p>
          <a:p>
            <a:pPr algn="just"/>
            <a:endParaRPr lang="en-ID" sz="1200" b="1" dirty="0">
              <a:solidFill>
                <a:schemeClr val="tx1"/>
              </a:solidFill>
            </a:endParaRPr>
          </a:p>
        </p:txBody>
      </p:sp>
      <p:pic>
        <p:nvPicPr>
          <p:cNvPr id="5" name="Picture 4">
            <a:extLst>
              <a:ext uri="{FF2B5EF4-FFF2-40B4-BE49-F238E27FC236}">
                <a16:creationId xmlns:a16="http://schemas.microsoft.com/office/drawing/2014/main" id="{57B0AF1C-B4A9-4CEC-BF80-8259E46A3567}"/>
              </a:ext>
            </a:extLst>
          </p:cNvPr>
          <p:cNvPicPr>
            <a:picLocks noChangeAspect="1"/>
          </p:cNvPicPr>
          <p:nvPr/>
        </p:nvPicPr>
        <p:blipFill>
          <a:blip r:embed="rId2"/>
          <a:stretch>
            <a:fillRect/>
          </a:stretch>
        </p:blipFill>
        <p:spPr>
          <a:xfrm>
            <a:off x="0" y="44879"/>
            <a:ext cx="9144000" cy="3747803"/>
          </a:xfrm>
          <a:prstGeom prst="rect">
            <a:avLst/>
          </a:prstGeom>
        </p:spPr>
      </p:pic>
    </p:spTree>
    <p:extLst>
      <p:ext uri="{BB962C8B-B14F-4D97-AF65-F5344CB8AC3E}">
        <p14:creationId xmlns:p14="http://schemas.microsoft.com/office/powerpoint/2010/main" val="387638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02EAF-FE71-468F-ACFD-874EBA38D60B}"/>
              </a:ext>
            </a:extLst>
          </p:cNvPr>
          <p:cNvPicPr>
            <a:picLocks noChangeAspect="1"/>
          </p:cNvPicPr>
          <p:nvPr/>
        </p:nvPicPr>
        <p:blipFill>
          <a:blip r:embed="rId2"/>
          <a:stretch>
            <a:fillRect/>
          </a:stretch>
        </p:blipFill>
        <p:spPr>
          <a:xfrm>
            <a:off x="0" y="550718"/>
            <a:ext cx="9144000" cy="4592782"/>
          </a:xfrm>
          <a:prstGeom prst="rect">
            <a:avLst/>
          </a:prstGeom>
        </p:spPr>
      </p:pic>
      <p:sp>
        <p:nvSpPr>
          <p:cNvPr id="6" name="TextBox 5">
            <a:extLst>
              <a:ext uri="{FF2B5EF4-FFF2-40B4-BE49-F238E27FC236}">
                <a16:creationId xmlns:a16="http://schemas.microsoft.com/office/drawing/2014/main" id="{96C3506B-4693-408B-8348-B48148A38B14}"/>
              </a:ext>
            </a:extLst>
          </p:cNvPr>
          <p:cNvSpPr txBox="1"/>
          <p:nvPr/>
        </p:nvSpPr>
        <p:spPr>
          <a:xfrm>
            <a:off x="6878781" y="4499264"/>
            <a:ext cx="2265219" cy="523220"/>
          </a:xfrm>
          <a:prstGeom prst="rect">
            <a:avLst/>
          </a:prstGeom>
          <a:noFill/>
        </p:spPr>
        <p:txBody>
          <a:bodyPr wrap="square" rtlCol="0">
            <a:spAutoFit/>
          </a:bodyPr>
          <a:lstStyle/>
          <a:p>
            <a:r>
              <a:rPr lang="en-US" sz="2800" dirty="0">
                <a:solidFill>
                  <a:schemeClr val="bg1"/>
                </a:solidFill>
                <a:latin typeface="Arial Black" panose="020B0A04020102020204" pitchFamily="34" charset="0"/>
                <a:hlinkClick r:id="rId3"/>
              </a:rPr>
              <a:t>ProjectPro</a:t>
            </a:r>
            <a:endParaRPr lang="en-I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9420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DA702A-8E22-47E9-BE45-31CDB30AC095}"/>
              </a:ext>
            </a:extLst>
          </p:cNvPr>
          <p:cNvSpPr>
            <a:spLocks noGrp="1"/>
          </p:cNvSpPr>
          <p:nvPr>
            <p:ph type="body" idx="1"/>
          </p:nvPr>
        </p:nvSpPr>
        <p:spPr>
          <a:xfrm>
            <a:off x="-1" y="3688522"/>
            <a:ext cx="9143999" cy="1454978"/>
          </a:xfrm>
        </p:spPr>
        <p:txBody>
          <a:bodyPr/>
          <a:lstStyle/>
          <a:p>
            <a:r>
              <a:rPr lang="en-US" b="1" dirty="0">
                <a:solidFill>
                  <a:schemeClr val="accent1">
                    <a:lumMod val="75000"/>
                  </a:schemeClr>
                </a:solidFill>
              </a:rPr>
              <a:t>There are 24 missing values in column Income.</a:t>
            </a:r>
          </a:p>
          <a:p>
            <a:r>
              <a:rPr lang="en-US" b="1" dirty="0">
                <a:solidFill>
                  <a:schemeClr val="accent1">
                    <a:lumMod val="75000"/>
                  </a:schemeClr>
                </a:solidFill>
              </a:rPr>
              <a:t>It is considerable very few and insignificant since it is only around 1% of data.</a:t>
            </a:r>
          </a:p>
          <a:p>
            <a:r>
              <a:rPr lang="en-US" b="1" dirty="0">
                <a:solidFill>
                  <a:schemeClr val="accent1">
                    <a:lumMod val="75000"/>
                  </a:schemeClr>
                </a:solidFill>
              </a:rPr>
              <a:t>To handle it we can drop it or do imputation.</a:t>
            </a:r>
          </a:p>
          <a:p>
            <a:r>
              <a:rPr lang="en-US" b="1" dirty="0">
                <a:solidFill>
                  <a:schemeClr val="accent1">
                    <a:lumMod val="75000"/>
                  </a:schemeClr>
                </a:solidFill>
              </a:rPr>
              <a:t>For the sake of assignment, we will do imputation using mean </a:t>
            </a:r>
            <a:r>
              <a:rPr lang="en-US" b="1" dirty="0" err="1">
                <a:solidFill>
                  <a:schemeClr val="accent1">
                    <a:lumMod val="75000"/>
                  </a:schemeClr>
                </a:solidFill>
              </a:rPr>
              <a:t>fillna</a:t>
            </a:r>
            <a:r>
              <a:rPr lang="en-US" b="1" dirty="0">
                <a:solidFill>
                  <a:schemeClr val="accent1">
                    <a:lumMod val="75000"/>
                  </a:schemeClr>
                </a:solidFill>
              </a:rPr>
              <a:t>.</a:t>
            </a:r>
            <a:endParaRPr lang="en-ID" b="1" dirty="0">
              <a:solidFill>
                <a:schemeClr val="accent1">
                  <a:lumMod val="75000"/>
                </a:schemeClr>
              </a:solidFill>
            </a:endParaRPr>
          </a:p>
        </p:txBody>
      </p:sp>
      <p:pic>
        <p:nvPicPr>
          <p:cNvPr id="5" name="Picture 4">
            <a:extLst>
              <a:ext uri="{FF2B5EF4-FFF2-40B4-BE49-F238E27FC236}">
                <a16:creationId xmlns:a16="http://schemas.microsoft.com/office/drawing/2014/main" id="{F21B88C7-03F8-4AE8-A4B7-A695DE626DA0}"/>
              </a:ext>
            </a:extLst>
          </p:cNvPr>
          <p:cNvPicPr>
            <a:picLocks noChangeAspect="1"/>
          </p:cNvPicPr>
          <p:nvPr/>
        </p:nvPicPr>
        <p:blipFill>
          <a:blip r:embed="rId2"/>
          <a:stretch>
            <a:fillRect/>
          </a:stretch>
        </p:blipFill>
        <p:spPr>
          <a:xfrm>
            <a:off x="0" y="0"/>
            <a:ext cx="9144000" cy="3688522"/>
          </a:xfrm>
          <a:prstGeom prst="rect">
            <a:avLst/>
          </a:prstGeom>
        </p:spPr>
      </p:pic>
    </p:spTree>
    <p:extLst>
      <p:ext uri="{BB962C8B-B14F-4D97-AF65-F5344CB8AC3E}">
        <p14:creationId xmlns:p14="http://schemas.microsoft.com/office/powerpoint/2010/main" val="3773489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F5DD38-0D5D-4C4D-BA41-A92183A60E6E}"/>
              </a:ext>
            </a:extLst>
          </p:cNvPr>
          <p:cNvSpPr>
            <a:spLocks noGrp="1"/>
          </p:cNvSpPr>
          <p:nvPr>
            <p:ph type="body" idx="1"/>
          </p:nvPr>
        </p:nvSpPr>
        <p:spPr>
          <a:xfrm>
            <a:off x="0" y="907411"/>
            <a:ext cx="9144000" cy="1891146"/>
          </a:xfrm>
        </p:spPr>
        <p:txBody>
          <a:bodyPr/>
          <a:lstStyle/>
          <a:p>
            <a:r>
              <a:rPr lang="en-US" b="1" dirty="0">
                <a:solidFill>
                  <a:schemeClr val="accent1">
                    <a:lumMod val="75000"/>
                  </a:schemeClr>
                </a:solidFill>
              </a:rPr>
              <a:t>There is no any duplicated value in our dataset.</a:t>
            </a:r>
          </a:p>
          <a:p>
            <a:r>
              <a:rPr lang="en-US" b="1" dirty="0">
                <a:solidFill>
                  <a:schemeClr val="accent1">
                    <a:lumMod val="75000"/>
                  </a:schemeClr>
                </a:solidFill>
              </a:rPr>
              <a:t>Then we will not do anything to handle it.</a:t>
            </a:r>
          </a:p>
          <a:p>
            <a:r>
              <a:rPr lang="en-US" b="1" dirty="0">
                <a:solidFill>
                  <a:schemeClr val="accent1">
                    <a:lumMod val="75000"/>
                  </a:schemeClr>
                </a:solidFill>
              </a:rPr>
              <a:t>Even after we do mean imputation, we do not find any duplicate.</a:t>
            </a:r>
            <a:endParaRPr lang="en-ID" b="1" dirty="0">
              <a:solidFill>
                <a:schemeClr val="accent1">
                  <a:lumMod val="75000"/>
                </a:schemeClr>
              </a:solidFill>
            </a:endParaRPr>
          </a:p>
        </p:txBody>
      </p:sp>
      <p:pic>
        <p:nvPicPr>
          <p:cNvPr id="5" name="Picture 4">
            <a:extLst>
              <a:ext uri="{FF2B5EF4-FFF2-40B4-BE49-F238E27FC236}">
                <a16:creationId xmlns:a16="http://schemas.microsoft.com/office/drawing/2014/main" id="{77502DBB-16CB-4EE7-ADF1-408DE0478A3E}"/>
              </a:ext>
            </a:extLst>
          </p:cNvPr>
          <p:cNvPicPr>
            <a:picLocks noChangeAspect="1"/>
          </p:cNvPicPr>
          <p:nvPr/>
        </p:nvPicPr>
        <p:blipFill>
          <a:blip r:embed="rId2"/>
          <a:stretch>
            <a:fillRect/>
          </a:stretch>
        </p:blipFill>
        <p:spPr>
          <a:xfrm>
            <a:off x="19109" y="2798557"/>
            <a:ext cx="9124891" cy="2344943"/>
          </a:xfrm>
          <a:prstGeom prst="rect">
            <a:avLst/>
          </a:prstGeom>
        </p:spPr>
      </p:pic>
      <p:pic>
        <p:nvPicPr>
          <p:cNvPr id="7" name="Graphic 6" descr="Magnifying glass">
            <a:extLst>
              <a:ext uri="{FF2B5EF4-FFF2-40B4-BE49-F238E27FC236}">
                <a16:creationId xmlns:a16="http://schemas.microsoft.com/office/drawing/2014/main" id="{72FFE30F-54C3-4BB2-809A-C3717822BF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454" y="701385"/>
            <a:ext cx="1548245" cy="1548245"/>
          </a:xfrm>
          <a:prstGeom prst="rect">
            <a:avLst/>
          </a:prstGeom>
        </p:spPr>
      </p:pic>
    </p:spTree>
    <p:extLst>
      <p:ext uri="{BB962C8B-B14F-4D97-AF65-F5344CB8AC3E}">
        <p14:creationId xmlns:p14="http://schemas.microsoft.com/office/powerpoint/2010/main" val="16859274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1323</Words>
  <Application>Microsoft Office PowerPoint</Application>
  <PresentationFormat>On-screen Show (16:9)</PresentationFormat>
  <Paragraphs>99</Paragraphs>
  <Slides>22</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Arial Black</vt:lpstr>
      <vt:lpstr>Arial Narrow</vt:lpstr>
      <vt:lpstr>Bahnschrift</vt:lpstr>
      <vt:lpstr>Dosis</vt:lpstr>
      <vt:lpstr>Mont Heavy DEMO</vt:lpstr>
      <vt:lpstr>Nunito</vt:lpstr>
      <vt:lpstr>Roboto</vt:lpstr>
      <vt:lpstr>Simple Light</vt:lpstr>
      <vt:lpstr>Simple Light</vt:lpstr>
      <vt:lpstr>Predict Customer Personality to boost marketing campaign by using Machine Learning</vt:lpstr>
      <vt:lpstr>Overview</vt:lpstr>
      <vt:lpstr>OBJECTIVE</vt:lpstr>
      <vt:lpstr>    EXPLORATORY DATA ANALYSIS</vt:lpstr>
      <vt:lpstr>PowerPoint Presentation</vt:lpstr>
      <vt:lpstr>PowerPoint Presentation</vt:lpstr>
      <vt:lpstr>PowerPoint Presentation</vt:lpstr>
      <vt:lpstr>PowerPoint Presentation</vt:lpstr>
      <vt:lpstr>PowerPoint Presentation</vt:lpstr>
      <vt:lpstr>PowerPoint Presentation</vt:lpstr>
      <vt:lpstr>FEATURE STANDARDIZATION</vt:lpstr>
      <vt:lpstr>PowerPoint Presentation</vt:lpstr>
      <vt:lpstr>PowerPoint Presentation</vt:lpstr>
      <vt:lpstr>PowerPoint Presentation</vt:lpstr>
      <vt:lpstr>Clusters Insight</vt:lpstr>
      <vt:lpstr>Parallel Coordinates</vt:lpstr>
      <vt:lpstr>Boxen Plot Distribution</vt:lpstr>
      <vt:lpstr>Cluster 0 Recommendation</vt:lpstr>
      <vt:lpstr>Cluster 1 Recommendation</vt:lpstr>
      <vt:lpstr>Cluster 2 Recommendation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lanafuadi</cp:lastModifiedBy>
  <cp:revision>10</cp:revision>
  <dcterms:modified xsi:type="dcterms:W3CDTF">2023-06-21T07:21:35Z</dcterms:modified>
</cp:coreProperties>
</file>